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9" r:id="rId3"/>
    <p:sldId id="265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300" r:id="rId13"/>
    <p:sldId id="298" r:id="rId14"/>
    <p:sldId id="30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7AFB-8831-481F-A780-EE3390F06B5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4B2B-8822-4B61-96A5-9459C2C15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10CCD62-5E5A-4837-94D0-1A42DB702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44510-FB5F-42DC-905E-60475B42ACF2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27651" name="Slide Image Placeholder 1">
            <a:extLst>
              <a:ext uri="{FF2B5EF4-FFF2-40B4-BE49-F238E27FC236}">
                <a16:creationId xmlns:a16="http://schemas.microsoft.com/office/drawing/2014/main" id="{61895F42-09CC-4847-A0C5-047DB92217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>
            <a:extLst>
              <a:ext uri="{FF2B5EF4-FFF2-40B4-BE49-F238E27FC236}">
                <a16:creationId xmlns:a16="http://schemas.microsoft.com/office/drawing/2014/main" id="{17E8A5B0-B2BD-42B8-AE99-636339CA7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3" name="Slide Number Placeholder 3">
            <a:extLst>
              <a:ext uri="{FF2B5EF4-FFF2-40B4-BE49-F238E27FC236}">
                <a16:creationId xmlns:a16="http://schemas.microsoft.com/office/drawing/2014/main" id="{1FA4927A-ED15-4A80-982D-564D5E847DF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BE23E1C-1104-4EC6-87E5-7C6C1759444C}" type="slidenum">
              <a:rPr lang="en-US" altLang="en-US" sz="1200" b="0"/>
              <a:pPr algn="r" eaLnBrk="1" hangingPunct="1"/>
              <a:t>3</a:t>
            </a:fld>
            <a:endParaRPr lang="en-US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26CE-77CE-49B5-8EEB-630E3FF0E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36BEB-D315-452E-BB32-63B4ABC43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0EA97-32B0-432D-9D7B-5F893997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A718C-1CE8-4A27-ABA8-991C62F5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D6AE7-3DBC-4CB4-9B33-BDCD0B41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76AC-1A7C-498F-A7DA-FC459ED1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B2D97-5714-4926-804F-7197A7F32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B869C-9F3E-4080-A3BB-F0DD847F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7714-F99D-4972-A4AF-2DD08CBD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1FE04-7BDD-4EF9-AD52-FA5D26A6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EE0D1-965B-4A66-AD02-BD13292AA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A30EA-CD64-44DF-B5D5-9A182FA45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5CAD-5B5E-45B0-8F67-1C3299D1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5C774-3554-47A8-8CDC-D449648F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B02D0-D8B8-4669-B16B-8A6C81C6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A7570-B857-43D9-AC17-BDA67B44C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38451E-79C3-4866-997D-C135A2B647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9AFC1-996C-4F0B-A732-1F9285587A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DDDDB60-D71A-4417-81B7-67E14F28CC0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6FCC-F181-41D9-8DB6-9B61E432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488D-91A6-4BBC-A97F-9A134BFE0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DFCBC-26B6-497D-A59C-FE3F61B6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CE8C-D671-429A-861A-5BE307BD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56EE3-A0F4-4BCF-A22E-480C735E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0C48-F81F-4FE5-814C-DCB2A7DC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49F61-99F4-4048-960E-818C4B15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AEF5-A32E-4D58-9538-32C49E37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8B34-FFD6-4835-8085-C331FF5A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8DCE-1867-4358-BDC2-2C00A0B5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AEA9-05D6-4ADB-BA4C-DC95EF24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4F1A-72A3-4902-BDD3-118CA54AA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8193B-77F5-4A3D-9C84-C173B6260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DFEAC-6D3D-4DCF-AC7D-B88A31DE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C36C3-D5BD-46B9-A8EF-727F37E7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62DCF-AA28-4128-8931-E08DD7B4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912B-1396-411C-914F-A23B362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87475-DC3F-4E17-BA47-933F7786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100FC-C4BE-4607-9700-CCEF8A1D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6505A-F08E-4BCD-A26D-E05FC99C1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3B109-DE8A-4267-B2D2-8C2146948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F5070-21F2-4BA4-A1D3-CB1105A2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0B794-FA3F-439D-9143-94004A2F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94597-51E7-4336-B862-FE62282B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1252-A92D-4475-ADA6-4AC62849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BF3D-66E3-4741-B579-AF7631FC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84248-E854-4853-8A28-76857787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FE893-EA08-4F07-B383-2578CE37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FC19C-89D3-4A4D-9ACB-847098B4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F8B83-FDC4-439B-8EDA-B0DE1A2D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784F5-5507-411B-99EB-C507E1A0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548B-9181-46E8-B75C-20550643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95A86-1623-4A75-88C6-54D1C28F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7E846-ECE3-466E-BEB7-ADAD1A933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1301-A17C-4F50-B582-3472EC21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08364-A734-49F7-898F-6CB94C10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58D8E-3542-49C2-B09B-02EEBBD9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0242-0D86-410C-8B2F-359C414B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0CE6C-97E0-4CCA-9B82-B713D532A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215EA-D716-45E1-8561-15954D3E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705BB-08A9-4EBB-932D-F9A4318B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E4456-6A10-4FBA-AB8E-7EE644AD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AE2B1-F5CE-4D80-92E2-1FB53034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6FBDF-BA3B-46DA-B980-66C46465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961C-5044-4A2E-9C5F-1E8AA96BC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FA0B-8550-4BFB-B3DE-10ACDA778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B31A-1D66-4E68-9FD5-E11DCC910D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1E62-519A-4D1E-85B1-416E3B7C2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940DC-1F1A-4662-8564-D5D026169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1429-49B8-4E55-BBC6-85957894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3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TONG%20HOP%20CAC%20DU%20LIEU%20DA%20LAM\Luu%20DL\Package%20-%20hinh%20thoi1\hinh%20thoi1.ex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>
            <a:extLst>
              <a:ext uri="{FF2B5EF4-FFF2-40B4-BE49-F238E27FC236}">
                <a16:creationId xmlns:a16="http://schemas.microsoft.com/office/drawing/2014/main" id="{C686604B-7AB6-48C4-A825-5B9364D25F2B}"/>
              </a:ext>
            </a:extLst>
          </p:cNvPr>
          <p:cNvGrpSpPr>
            <a:grpSpLocks/>
          </p:cNvGrpSpPr>
          <p:nvPr/>
        </p:nvGrpSpPr>
        <p:grpSpPr bwMode="auto">
          <a:xfrm>
            <a:off x="7699376" y="619127"/>
            <a:ext cx="2924175" cy="1949451"/>
            <a:chOff x="930" y="3067"/>
            <a:chExt cx="1842" cy="1228"/>
          </a:xfrm>
        </p:grpSpPr>
        <p:sp>
          <p:nvSpPr>
            <p:cNvPr id="4121" name="Line 3">
              <a:extLst>
                <a:ext uri="{FF2B5EF4-FFF2-40B4-BE49-F238E27FC236}">
                  <a16:creationId xmlns:a16="http://schemas.microsoft.com/office/drawing/2014/main" id="{071964B7-2757-4ADF-ACC6-F8A061823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" y="3272"/>
              <a:ext cx="722" cy="4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4">
              <a:extLst>
                <a:ext uri="{FF2B5EF4-FFF2-40B4-BE49-F238E27FC236}">
                  <a16:creationId xmlns:a16="http://schemas.microsoft.com/office/drawing/2014/main" id="{17354F58-64EA-4209-A799-E676FE995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" y="3272"/>
              <a:ext cx="722" cy="4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5">
              <a:extLst>
                <a:ext uri="{FF2B5EF4-FFF2-40B4-BE49-F238E27FC236}">
                  <a16:creationId xmlns:a16="http://schemas.microsoft.com/office/drawing/2014/main" id="{6D39C86A-9DC4-4A6C-9E51-18156B3B8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3676"/>
              <a:ext cx="722" cy="4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6">
              <a:extLst>
                <a:ext uri="{FF2B5EF4-FFF2-40B4-BE49-F238E27FC236}">
                  <a16:creationId xmlns:a16="http://schemas.microsoft.com/office/drawing/2014/main" id="{540A8EF4-1EE5-433A-A04D-4965264E8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6" y="3676"/>
              <a:ext cx="722" cy="4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7">
              <a:extLst>
                <a:ext uri="{FF2B5EF4-FFF2-40B4-BE49-F238E27FC236}">
                  <a16:creationId xmlns:a16="http://schemas.microsoft.com/office/drawing/2014/main" id="{832E7620-3039-46C3-8C39-1828E1B8C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8" y="3434"/>
              <a:ext cx="57" cy="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8">
              <a:extLst>
                <a:ext uri="{FF2B5EF4-FFF2-40B4-BE49-F238E27FC236}">
                  <a16:creationId xmlns:a16="http://schemas.microsoft.com/office/drawing/2014/main" id="{8DBD4F0B-0D24-487D-BE17-C61798B46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7" y="3838"/>
              <a:ext cx="56" cy="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9">
              <a:extLst>
                <a:ext uri="{FF2B5EF4-FFF2-40B4-BE49-F238E27FC236}">
                  <a16:creationId xmlns:a16="http://schemas.microsoft.com/office/drawing/2014/main" id="{773D4150-D437-4F8D-B5D0-EB488ADB7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0" y="3439"/>
              <a:ext cx="50" cy="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10">
              <a:extLst>
                <a:ext uri="{FF2B5EF4-FFF2-40B4-BE49-F238E27FC236}">
                  <a16:creationId xmlns:a16="http://schemas.microsoft.com/office/drawing/2014/main" id="{D6E5032D-DA68-46AB-A55B-8DEA03C43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" y="3843"/>
              <a:ext cx="50" cy="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Text Box 11">
              <a:extLst>
                <a:ext uri="{FF2B5EF4-FFF2-40B4-BE49-F238E27FC236}">
                  <a16:creationId xmlns:a16="http://schemas.microsoft.com/office/drawing/2014/main" id="{BAA69F41-22CE-438A-925C-E87E2086B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" y="3067"/>
              <a:ext cx="30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130" name="Text Box 12">
              <a:extLst>
                <a:ext uri="{FF2B5EF4-FFF2-40B4-BE49-F238E27FC236}">
                  <a16:creationId xmlns:a16="http://schemas.microsoft.com/office/drawing/2014/main" id="{8F4EC81F-DE91-4E66-963B-CCE13E85C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" y="4043"/>
              <a:ext cx="2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131" name="Text Box 13">
              <a:extLst>
                <a:ext uri="{FF2B5EF4-FFF2-40B4-BE49-F238E27FC236}">
                  <a16:creationId xmlns:a16="http://schemas.microsoft.com/office/drawing/2014/main" id="{7FCCA91D-96EB-49F4-8431-AC3E86DB1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551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132" name="Text Box 14">
              <a:extLst>
                <a:ext uri="{FF2B5EF4-FFF2-40B4-BE49-F238E27FC236}">
                  <a16:creationId xmlns:a16="http://schemas.microsoft.com/office/drawing/2014/main" id="{A4434442-B294-422E-AFA6-AFDE60EE3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5" y="3546"/>
              <a:ext cx="2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4099" name="Text Box 15">
            <a:extLst>
              <a:ext uri="{FF2B5EF4-FFF2-40B4-BE49-F238E27FC236}">
                <a16:creationId xmlns:a16="http://schemas.microsoft.com/office/drawing/2014/main" id="{F998FE5A-5BAB-407C-9FC4-AABA8E5C2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05113"/>
            <a:ext cx="55435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="0"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4100" name="Group 16">
            <a:extLst>
              <a:ext uri="{FF2B5EF4-FFF2-40B4-BE49-F238E27FC236}">
                <a16:creationId xmlns:a16="http://schemas.microsoft.com/office/drawing/2014/main" id="{A88FC774-3221-476B-9E1E-BC0250DB3D16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44450"/>
            <a:ext cx="6337300" cy="579438"/>
            <a:chOff x="974" y="28"/>
            <a:chExt cx="3992" cy="365"/>
          </a:xfrm>
        </p:grpSpPr>
        <p:sp>
          <p:nvSpPr>
            <p:cNvPr id="4119" name="Text Box 17">
              <a:extLst>
                <a:ext uri="{FF2B5EF4-FFF2-40B4-BE49-F238E27FC236}">
                  <a16:creationId xmlns:a16="http://schemas.microsoft.com/office/drawing/2014/main" id="{95B4FA68-6775-48C3-9309-970FEB2B9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28"/>
              <a:ext cx="3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TiÕt 20: Hinh thoi</a:t>
              </a:r>
            </a:p>
          </p:txBody>
        </p:sp>
        <p:sp>
          <p:nvSpPr>
            <p:cNvPr id="4120" name="Line 18">
              <a:extLst>
                <a:ext uri="{FF2B5EF4-FFF2-40B4-BE49-F238E27FC236}">
                  <a16:creationId xmlns:a16="http://schemas.microsoft.com/office/drawing/2014/main" id="{320199F8-EE8B-4D56-8334-8B2E5A1C1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" y="34"/>
              <a:ext cx="91" cy="3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23" name="Text Box 19">
            <a:extLst>
              <a:ext uri="{FF2B5EF4-FFF2-40B4-BE49-F238E27FC236}">
                <a16:creationId xmlns:a16="http://schemas.microsoft.com/office/drawing/2014/main" id="{60404107-9226-4815-AD48-3B6D897E2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4" y="1196976"/>
            <a:ext cx="267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u="sng" dirty="0" err="1">
                <a:solidFill>
                  <a:srgbClr val="CC3300"/>
                </a:solidFill>
                <a:cs typeface="Arial" panose="020B0604020202020204" pitchFamily="34" charset="0"/>
              </a:rPr>
              <a:t>Định</a:t>
            </a:r>
            <a:r>
              <a:rPr lang="en-US" altLang="en-US" u="sng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u="sng" dirty="0" err="1">
                <a:solidFill>
                  <a:srgbClr val="CC3300"/>
                </a:solidFill>
                <a:cs typeface="Arial" panose="020B0604020202020204" pitchFamily="34" charset="0"/>
              </a:rPr>
              <a:t>nghĩa</a:t>
            </a:r>
            <a:r>
              <a:rPr lang="en-US" altLang="en-US" dirty="0">
                <a:solidFill>
                  <a:srgbClr val="CC3300"/>
                </a:solidFill>
                <a:cs typeface="Arial" panose="020B0604020202020204" pitchFamily="34" charset="0"/>
              </a:rPr>
              <a:t>: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102" name="Text Box 20">
            <a:extLst>
              <a:ext uri="{FF2B5EF4-FFF2-40B4-BE49-F238E27FC236}">
                <a16:creationId xmlns:a16="http://schemas.microsoft.com/office/drawing/2014/main" id="{0B885DA2-B351-4CFE-83B6-4F707FF1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9" y="2382838"/>
            <a:ext cx="35829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="0">
              <a:solidFill>
                <a:srgbClr val="0033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123925" name="Text Box 21">
            <a:extLst>
              <a:ext uri="{FF2B5EF4-FFF2-40B4-BE49-F238E27FC236}">
                <a16:creationId xmlns:a16="http://schemas.microsoft.com/office/drawing/2014/main" id="{34AC3599-9B21-4794-B986-45EE36A5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9" y="3581401"/>
            <a:ext cx="663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33CC"/>
                </a:solidFill>
                <a:cs typeface="Arial" panose="020B0604020202020204" pitchFamily="34" charset="0"/>
              </a:rPr>
              <a:t>Tứ  giác ABCD là hình thoi  </a:t>
            </a:r>
            <a:r>
              <a:rPr lang="en-US" altLang="en-US" i="1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lang="en-US" altLang="en-US" i="1">
                <a:solidFill>
                  <a:srgbClr val="0033CC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AB = BC = CD = DA.</a:t>
            </a:r>
          </a:p>
        </p:txBody>
      </p:sp>
      <p:sp>
        <p:nvSpPr>
          <p:cNvPr id="123926" name="Text Box 22">
            <a:extLst>
              <a:ext uri="{FF2B5EF4-FFF2-40B4-BE49-F238E27FC236}">
                <a16:creationId xmlns:a16="http://schemas.microsoft.com/office/drawing/2014/main" id="{BEE3C6B0-8830-4702-918C-3D061F5E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6" y="2933700"/>
            <a:ext cx="307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400">
                <a:solidFill>
                  <a:srgbClr val="9933FF"/>
                </a:solidFill>
                <a:cs typeface="Arial" panose="020B0604020202020204" pitchFamily="34" charset="0"/>
              </a:rPr>
              <a:t>AB = BC = CD = DA.</a:t>
            </a:r>
          </a:p>
        </p:txBody>
      </p:sp>
      <p:sp>
        <p:nvSpPr>
          <p:cNvPr id="123927" name="Text Box 23">
            <a:extLst>
              <a:ext uri="{FF2B5EF4-FFF2-40B4-BE49-F238E27FC236}">
                <a16:creationId xmlns:a16="http://schemas.microsoft.com/office/drawing/2014/main" id="{038A77E1-2062-46BC-83F9-8C354FB33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2933700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Tứ giác ABCD là hình thoi</a:t>
            </a:r>
          </a:p>
        </p:txBody>
      </p:sp>
      <p:grpSp>
        <p:nvGrpSpPr>
          <p:cNvPr id="123928" name="Group 24">
            <a:extLst>
              <a:ext uri="{FF2B5EF4-FFF2-40B4-BE49-F238E27FC236}">
                <a16:creationId xmlns:a16="http://schemas.microsoft.com/office/drawing/2014/main" id="{46C1B0D4-B05F-4F03-9E4D-8316674D8D7D}"/>
              </a:ext>
            </a:extLst>
          </p:cNvPr>
          <p:cNvGrpSpPr>
            <a:grpSpLocks/>
          </p:cNvGrpSpPr>
          <p:nvPr/>
        </p:nvGrpSpPr>
        <p:grpSpPr bwMode="auto">
          <a:xfrm>
            <a:off x="6151563" y="3038476"/>
            <a:ext cx="931862" cy="352425"/>
            <a:chOff x="2533" y="2394"/>
            <a:chExt cx="587" cy="222"/>
          </a:xfrm>
        </p:grpSpPr>
        <p:grpSp>
          <p:nvGrpSpPr>
            <p:cNvPr id="4114" name="Group 25">
              <a:extLst>
                <a:ext uri="{FF2B5EF4-FFF2-40B4-BE49-F238E27FC236}">
                  <a16:creationId xmlns:a16="http://schemas.microsoft.com/office/drawing/2014/main" id="{A365EBC9-56D0-4A2E-A544-28D2B7DC3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5" y="2394"/>
              <a:ext cx="115" cy="222"/>
              <a:chOff x="3375" y="2949"/>
              <a:chExt cx="115" cy="222"/>
            </a:xfrm>
          </p:grpSpPr>
          <p:sp>
            <p:nvSpPr>
              <p:cNvPr id="4117" name="Line 26">
                <a:extLst>
                  <a:ext uri="{FF2B5EF4-FFF2-40B4-BE49-F238E27FC236}">
                    <a16:creationId xmlns:a16="http://schemas.microsoft.com/office/drawing/2014/main" id="{C308A221-7528-434B-9C36-B41C308E9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5" y="2949"/>
                <a:ext cx="113" cy="11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27">
                <a:extLst>
                  <a:ext uri="{FF2B5EF4-FFF2-40B4-BE49-F238E27FC236}">
                    <a16:creationId xmlns:a16="http://schemas.microsoft.com/office/drawing/2014/main" id="{187D722B-AB7A-4F6B-B47E-CD8C5A9DD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5" y="3056"/>
                <a:ext cx="115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5" name="Line 28">
              <a:extLst>
                <a:ext uri="{FF2B5EF4-FFF2-40B4-BE49-F238E27FC236}">
                  <a16:creationId xmlns:a16="http://schemas.microsoft.com/office/drawing/2014/main" id="{70ECC536-34F0-4C27-8348-8F27415DD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" y="2443"/>
              <a:ext cx="53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9">
              <a:extLst>
                <a:ext uri="{FF2B5EF4-FFF2-40B4-BE49-F238E27FC236}">
                  <a16:creationId xmlns:a16="http://schemas.microsoft.com/office/drawing/2014/main" id="{329FA4F8-1E04-45B1-8A4F-FD32A430E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" y="2557"/>
              <a:ext cx="51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34" name="Group 30">
            <a:extLst>
              <a:ext uri="{FF2B5EF4-FFF2-40B4-BE49-F238E27FC236}">
                <a16:creationId xmlns:a16="http://schemas.microsoft.com/office/drawing/2014/main" id="{32DEA377-321A-419B-9758-4474BCDAA9B8}"/>
              </a:ext>
            </a:extLst>
          </p:cNvPr>
          <p:cNvGrpSpPr>
            <a:grpSpLocks/>
          </p:cNvGrpSpPr>
          <p:nvPr/>
        </p:nvGrpSpPr>
        <p:grpSpPr bwMode="auto">
          <a:xfrm rot="10656225">
            <a:off x="6021388" y="3024189"/>
            <a:ext cx="182562" cy="352425"/>
            <a:chOff x="3375" y="2949"/>
            <a:chExt cx="115" cy="222"/>
          </a:xfrm>
        </p:grpSpPr>
        <p:sp>
          <p:nvSpPr>
            <p:cNvPr id="4112" name="Line 31">
              <a:extLst>
                <a:ext uri="{FF2B5EF4-FFF2-40B4-BE49-F238E27FC236}">
                  <a16:creationId xmlns:a16="http://schemas.microsoft.com/office/drawing/2014/main" id="{CAEA24F2-9762-4822-B2DC-EB8C68124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" y="2949"/>
              <a:ext cx="113" cy="1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32">
              <a:extLst>
                <a:ext uri="{FF2B5EF4-FFF2-40B4-BE49-F238E27FC236}">
                  <a16:creationId xmlns:a16="http://schemas.microsoft.com/office/drawing/2014/main" id="{FAC77612-BC01-4C16-8D55-7E076C586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5" y="3056"/>
              <a:ext cx="115" cy="1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38" name="AutoShape 34">
            <a:extLst>
              <a:ext uri="{FF2B5EF4-FFF2-40B4-BE49-F238E27FC236}">
                <a16:creationId xmlns:a16="http://schemas.microsoft.com/office/drawing/2014/main" id="{A1E6760E-61F6-499F-8F2B-186D87FD4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637" y="839301"/>
            <a:ext cx="4968875" cy="211296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Tứ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 ABCD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gì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đặc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biệt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 ?</a:t>
            </a:r>
            <a:endParaRPr lang="en-US" altLang="en-US" i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4110" name="Line 36">
            <a:extLst>
              <a:ext uri="{FF2B5EF4-FFF2-40B4-BE49-F238E27FC236}">
                <a16:creationId xmlns:a16="http://schemas.microsoft.com/office/drawing/2014/main" id="{5BFFE50E-2C69-4F60-9F0C-74F42BDC0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3888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1" name="Text Box 37">
            <a:extLst>
              <a:ext uri="{FF2B5EF4-FFF2-40B4-BE49-F238E27FC236}">
                <a16:creationId xmlns:a16="http://schemas.microsoft.com/office/drawing/2014/main" id="{A4D6595D-BD98-4A84-9862-17FD12BC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600201"/>
            <a:ext cx="613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33CC"/>
                </a:solidFill>
                <a:cs typeface="Arial" panose="020B0604020202020204" pitchFamily="34" charset="0"/>
              </a:rPr>
              <a:t>Hình thoi là tứ giác có bốn  cạnh bằng nhau.</a:t>
            </a: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8" dur="1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4" dur="1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0018 -0.21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3" grpId="0"/>
      <p:bldP spid="123925" grpId="0"/>
      <p:bldP spid="123925" grpId="1"/>
      <p:bldP spid="123926" grpId="0"/>
      <p:bldP spid="123926" grpId="1"/>
      <p:bldP spid="123927" grpId="0"/>
      <p:bldP spid="123927" grpId="1"/>
      <p:bldP spid="123938" grpId="0" animBg="1"/>
      <p:bldP spid="123938" grpId="1" animBg="1"/>
      <p:bldP spid="1239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Kệ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GIÁ SÁCH,…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97" y="2084832"/>
            <a:ext cx="4572118" cy="457211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b="10508"/>
          <a:stretch/>
        </p:blipFill>
        <p:spPr>
          <a:xfrm>
            <a:off x="6944887" y="2084832"/>
            <a:ext cx="4017349" cy="46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1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LƯỚI THÉP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87" y="2286000"/>
            <a:ext cx="6386563" cy="4022725"/>
          </a:xfrm>
        </p:spPr>
      </p:pic>
    </p:spTree>
    <p:extLst>
      <p:ext uri="{BB962C8B-B14F-4D97-AF65-F5344CB8AC3E}">
        <p14:creationId xmlns:p14="http://schemas.microsoft.com/office/powerpoint/2010/main" val="332958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7" y="900593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dirty="0" err="1"/>
              <a:t>Tháp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do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Mĩ</a:t>
            </a:r>
            <a:endParaRPr lang="en-US" sz="3200" dirty="0"/>
          </a:p>
        </p:txBody>
      </p:sp>
      <p:pic>
        <p:nvPicPr>
          <p:cNvPr id="7" name="Content Placeholder 6" descr="75007754-16963_11-9-thap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1" y="2381532"/>
            <a:ext cx="5219259" cy="388801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1131886"/>
            <a:ext cx="4754880" cy="822960"/>
          </a:xfrm>
        </p:spPr>
        <p:txBody>
          <a:bodyPr>
            <a:noAutofit/>
          </a:bodyPr>
          <a:lstStyle/>
          <a:p>
            <a:r>
              <a:rPr lang="en-US" sz="3200" dirty="0" err="1"/>
              <a:t>Tòanhà</a:t>
            </a:r>
            <a:r>
              <a:rPr lang="en-US" sz="3200" dirty="0"/>
              <a:t> 30 St. Mary Axe London</a:t>
            </a:r>
          </a:p>
        </p:txBody>
      </p:sp>
      <p:pic>
        <p:nvPicPr>
          <p:cNvPr id="8" name="Content Placeholder 7" descr="BFB-toanha_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3947" y="2381531"/>
            <a:ext cx="5360535" cy="3888013"/>
          </a:xfrm>
        </p:spPr>
      </p:pic>
    </p:spTree>
    <p:extLst>
      <p:ext uri="{BB962C8B-B14F-4D97-AF65-F5344CB8AC3E}">
        <p14:creationId xmlns:p14="http://schemas.microsoft.com/office/powerpoint/2010/main" val="39031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8" y="2181158"/>
            <a:ext cx="4384675" cy="248172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2075259"/>
            <a:ext cx="4571776" cy="258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87" y="2265759"/>
            <a:ext cx="4184488" cy="23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0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1D1F8326-1B5C-4693-A3B4-8356537582F2}"/>
              </a:ext>
            </a:extLst>
          </p:cNvPr>
          <p:cNvGrpSpPr>
            <a:grpSpLocks/>
          </p:cNvGrpSpPr>
          <p:nvPr/>
        </p:nvGrpSpPr>
        <p:grpSpPr bwMode="auto">
          <a:xfrm>
            <a:off x="8262939" y="539750"/>
            <a:ext cx="2808287" cy="1760538"/>
            <a:chOff x="1611" y="268"/>
            <a:chExt cx="1769" cy="1109"/>
          </a:xfrm>
        </p:grpSpPr>
        <p:sp>
          <p:nvSpPr>
            <p:cNvPr id="23568" name="Line 3">
              <a:extLst>
                <a:ext uri="{FF2B5EF4-FFF2-40B4-BE49-F238E27FC236}">
                  <a16:creationId xmlns:a16="http://schemas.microsoft.com/office/drawing/2014/main" id="{522005FD-DCD5-46E4-9496-47B4F39F7D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0" y="486"/>
              <a:ext cx="525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4">
              <a:extLst>
                <a:ext uri="{FF2B5EF4-FFF2-40B4-BE49-F238E27FC236}">
                  <a16:creationId xmlns:a16="http://schemas.microsoft.com/office/drawing/2014/main" id="{79801EA7-CC1A-4F81-91C5-7437C4724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5" y="486"/>
              <a:ext cx="524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5">
              <a:extLst>
                <a:ext uri="{FF2B5EF4-FFF2-40B4-BE49-F238E27FC236}">
                  <a16:creationId xmlns:a16="http://schemas.microsoft.com/office/drawing/2014/main" id="{67ECB221-2747-41E4-AF1D-9876D392A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810"/>
              <a:ext cx="525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6">
              <a:extLst>
                <a:ext uri="{FF2B5EF4-FFF2-40B4-BE49-F238E27FC236}">
                  <a16:creationId xmlns:a16="http://schemas.microsoft.com/office/drawing/2014/main" id="{070BDF24-7D17-45F3-A5F6-A2854FB03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810"/>
              <a:ext cx="524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7">
              <a:extLst>
                <a:ext uri="{FF2B5EF4-FFF2-40B4-BE49-F238E27FC236}">
                  <a16:creationId xmlns:a16="http://schemas.microsoft.com/office/drawing/2014/main" id="{C368CA57-D9DE-488E-AC45-595BFDED9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6" y="616"/>
              <a:ext cx="41" cy="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8">
              <a:extLst>
                <a:ext uri="{FF2B5EF4-FFF2-40B4-BE49-F238E27FC236}">
                  <a16:creationId xmlns:a16="http://schemas.microsoft.com/office/drawing/2014/main" id="{03458E52-2C2C-4D75-9D5A-76DF9C313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2" y="940"/>
              <a:ext cx="41" cy="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9">
              <a:extLst>
                <a:ext uri="{FF2B5EF4-FFF2-40B4-BE49-F238E27FC236}">
                  <a16:creationId xmlns:a16="http://schemas.microsoft.com/office/drawing/2014/main" id="{36D3CAF3-C310-40C0-B7BC-7E9D07C82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620"/>
              <a:ext cx="37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10">
              <a:extLst>
                <a:ext uri="{FF2B5EF4-FFF2-40B4-BE49-F238E27FC236}">
                  <a16:creationId xmlns:a16="http://schemas.microsoft.com/office/drawing/2014/main" id="{FBC4BEF4-86E4-4938-99E5-B1779B788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9" y="944"/>
              <a:ext cx="36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Text Box 11">
              <a:extLst>
                <a:ext uri="{FF2B5EF4-FFF2-40B4-BE49-F238E27FC236}">
                  <a16:creationId xmlns:a16="http://schemas.microsoft.com/office/drawing/2014/main" id="{FC2B060A-0832-4089-9F08-11DF228B4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268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3577" name="Text Box 12">
              <a:extLst>
                <a:ext uri="{FF2B5EF4-FFF2-40B4-BE49-F238E27FC236}">
                  <a16:creationId xmlns:a16="http://schemas.microsoft.com/office/drawing/2014/main" id="{5E2E9196-005B-46EF-8C0A-0B8BE2393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" y="1127"/>
              <a:ext cx="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3578" name="Text Box 13">
              <a:extLst>
                <a:ext uri="{FF2B5EF4-FFF2-40B4-BE49-F238E27FC236}">
                  <a16:creationId xmlns:a16="http://schemas.microsoft.com/office/drawing/2014/main" id="{C721EF49-C45E-4259-B3A3-E3C0FB4C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" y="700"/>
              <a:ext cx="3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3579" name="Text Box 14">
              <a:extLst>
                <a:ext uri="{FF2B5EF4-FFF2-40B4-BE49-F238E27FC236}">
                  <a16:creationId xmlns:a16="http://schemas.microsoft.com/office/drawing/2014/main" id="{456A8298-BC16-4CFC-BFFA-954067128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706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3555" name="Text Box 15">
            <a:extLst>
              <a:ext uri="{FF2B5EF4-FFF2-40B4-BE49-F238E27FC236}">
                <a16:creationId xmlns:a16="http://schemas.microsoft.com/office/drawing/2014/main" id="{1D1E7108-9698-4DC5-9F82-699389DE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89138"/>
            <a:ext cx="55435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="0"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23556" name="Group 16">
            <a:extLst>
              <a:ext uri="{FF2B5EF4-FFF2-40B4-BE49-F238E27FC236}">
                <a16:creationId xmlns:a16="http://schemas.microsoft.com/office/drawing/2014/main" id="{F64A8F90-362B-4DF5-ADEF-C69A05567EE3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44450"/>
            <a:ext cx="6337300" cy="579438"/>
            <a:chOff x="974" y="28"/>
            <a:chExt cx="3992" cy="365"/>
          </a:xfrm>
        </p:grpSpPr>
        <p:sp>
          <p:nvSpPr>
            <p:cNvPr id="23566" name="Text Box 17">
              <a:extLst>
                <a:ext uri="{FF2B5EF4-FFF2-40B4-BE49-F238E27FC236}">
                  <a16:creationId xmlns:a16="http://schemas.microsoft.com/office/drawing/2014/main" id="{C79A459C-EBAE-43FC-B838-B6D2C28EA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28"/>
              <a:ext cx="3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TiÕt 20: Hinh thoi</a:t>
              </a:r>
            </a:p>
          </p:txBody>
        </p:sp>
        <p:sp>
          <p:nvSpPr>
            <p:cNvPr id="23567" name="Line 18">
              <a:extLst>
                <a:ext uri="{FF2B5EF4-FFF2-40B4-BE49-F238E27FC236}">
                  <a16:creationId xmlns:a16="http://schemas.microsoft.com/office/drawing/2014/main" id="{4C4826BD-74FC-4E8B-89E3-ED76B6AA8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" y="34"/>
              <a:ext cx="91" cy="3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787" name="Text Box 19">
            <a:extLst>
              <a:ext uri="{FF2B5EF4-FFF2-40B4-BE49-F238E27FC236}">
                <a16:creationId xmlns:a16="http://schemas.microsoft.com/office/drawing/2014/main" id="{9F5AEEB3-58EB-4AB4-A730-DC54D8C9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1"/>
            <a:ext cx="6516688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CC3300"/>
                </a:solidFill>
                <a:cs typeface="Arial" panose="020B0604020202020204" pitchFamily="34" charset="0"/>
              </a:rPr>
              <a:t>      </a:t>
            </a:r>
            <a:r>
              <a:rPr lang="en-US" altLang="en-US" sz="2400">
                <a:solidFill>
                  <a:srgbClr val="CC3300"/>
                </a:solidFill>
                <a:cs typeface="Arial" panose="020B0604020202020204" pitchFamily="34" charset="0"/>
              </a:rPr>
              <a:t>1. </a:t>
            </a:r>
            <a:r>
              <a:rPr lang="en-US" altLang="en-US" sz="2400" u="sng">
                <a:solidFill>
                  <a:srgbClr val="CC3300"/>
                </a:solidFill>
                <a:cs typeface="Arial" panose="020B0604020202020204" pitchFamily="34" charset="0"/>
              </a:rPr>
              <a:t>Định nghĩa</a:t>
            </a:r>
            <a:r>
              <a:rPr lang="en-US" altLang="en-US" sz="2400">
                <a:solidFill>
                  <a:srgbClr val="CC3300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33CC"/>
                </a:solidFill>
                <a:cs typeface="Arial" panose="020B0604020202020204" pitchFamily="34" charset="0"/>
              </a:rPr>
              <a:t>	-</a:t>
            </a:r>
            <a:r>
              <a:rPr lang="en-US" altLang="en-US" sz="2100" i="1">
                <a:solidFill>
                  <a:srgbClr val="0033CC"/>
                </a:solidFill>
                <a:cs typeface="Arial" panose="020B0604020202020204" pitchFamily="34" charset="0"/>
              </a:rPr>
              <a:t>Hình thoi là tứ giác có bốn  cạnh bằng nhau</a:t>
            </a:r>
            <a:endParaRPr lang="en-US" altLang="en-US" sz="2100" i="1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CC33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	-</a:t>
            </a:r>
          </a:p>
        </p:txBody>
      </p:sp>
      <p:sp>
        <p:nvSpPr>
          <p:cNvPr id="23558" name="Text Box 20">
            <a:extLst>
              <a:ext uri="{FF2B5EF4-FFF2-40B4-BE49-F238E27FC236}">
                <a16:creationId xmlns:a16="http://schemas.microsoft.com/office/drawing/2014/main" id="{63A1F4A9-0E43-4551-A46A-F39800DE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9" y="1566863"/>
            <a:ext cx="35829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="0">
              <a:solidFill>
                <a:srgbClr val="0033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160789" name="Text Box 21">
            <a:extLst>
              <a:ext uri="{FF2B5EF4-FFF2-40B4-BE49-F238E27FC236}">
                <a16:creationId xmlns:a16="http://schemas.microsoft.com/office/drawing/2014/main" id="{5B0C6FEB-522C-44D2-BF9E-CC06980A6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1"/>
            <a:ext cx="6980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i="1">
                <a:solidFill>
                  <a:srgbClr val="0046E4"/>
                </a:solidFill>
                <a:cs typeface="Arial" panose="020B0604020202020204" pitchFamily="34" charset="0"/>
              </a:rPr>
              <a:t>-Tứ  giác ABCD là hình thoi   </a:t>
            </a:r>
            <a:r>
              <a:rPr lang="en-US" altLang="en-US" i="1">
                <a:solidFill>
                  <a:srgbClr val="FF0066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en-US" altLang="en-US" i="1">
                <a:solidFill>
                  <a:srgbClr val="0046E4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AB = BC = CD = DA</a:t>
            </a:r>
          </a:p>
        </p:txBody>
      </p:sp>
      <p:sp>
        <p:nvSpPr>
          <p:cNvPr id="160790" name="Text Box 22">
            <a:extLst>
              <a:ext uri="{FF2B5EF4-FFF2-40B4-BE49-F238E27FC236}">
                <a16:creationId xmlns:a16="http://schemas.microsoft.com/office/drawing/2014/main" id="{DD072CCF-681F-43D2-9178-9C3BBEC5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1989138"/>
            <a:ext cx="72517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400">
                <a:solidFill>
                  <a:srgbClr val="CC3300"/>
                </a:solidFill>
                <a:cs typeface="Arial" panose="020B0604020202020204" pitchFamily="34" charset="0"/>
              </a:rPr>
              <a:t> 2. </a:t>
            </a:r>
            <a:r>
              <a:rPr lang="en-US" altLang="en-US" sz="2400" u="sng">
                <a:solidFill>
                  <a:srgbClr val="CC3300"/>
                </a:solidFill>
                <a:cs typeface="Arial" panose="020B0604020202020204" pitchFamily="34" charset="0"/>
              </a:rPr>
              <a:t>Tính chất: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100">
                <a:solidFill>
                  <a:srgbClr val="0000CC"/>
                </a:solidFill>
                <a:cs typeface="Arial" panose="020B0604020202020204" pitchFamily="34" charset="0"/>
              </a:rPr>
              <a:t>+ Hình thoi có tất cả các tính chất của hình bình hành</a:t>
            </a:r>
          </a:p>
        </p:txBody>
      </p:sp>
      <p:sp>
        <p:nvSpPr>
          <p:cNvPr id="23561" name="Text Box 23">
            <a:extLst>
              <a:ext uri="{FF2B5EF4-FFF2-40B4-BE49-F238E27FC236}">
                <a16:creationId xmlns:a16="http://schemas.microsoft.com/office/drawing/2014/main" id="{7616EB51-8026-4373-9F43-3A55CE4C3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4311651"/>
            <a:ext cx="833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60792" name="Text Box 24">
            <a:extLst>
              <a:ext uri="{FF2B5EF4-FFF2-40B4-BE49-F238E27FC236}">
                <a16:creationId xmlns:a16="http://schemas.microsoft.com/office/drawing/2014/main" id="{B7B2309E-3F4C-4503-8F09-32E77A59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4" y="2824163"/>
            <a:ext cx="964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>
                <a:solidFill>
                  <a:srgbClr val="CC3300"/>
                </a:solidFill>
                <a:cs typeface="Arial" panose="020B0604020202020204" pitchFamily="34" charset="0"/>
              </a:rPr>
              <a:t>      Đinh lý</a:t>
            </a:r>
            <a:r>
              <a:rPr lang="en-US" altLang="en-US">
                <a:solidFill>
                  <a:srgbClr val="6600FF"/>
                </a:solidFill>
                <a:cs typeface="Arial" panose="020B0604020202020204" pitchFamily="34" charset="0"/>
              </a:rPr>
              <a:t>:       Trong hình thoi:</a:t>
            </a:r>
          </a:p>
          <a:p>
            <a:pPr eaLnBrk="1" hangingPunct="1">
              <a:spcBef>
                <a:spcPct val="10000"/>
              </a:spcBef>
              <a:buFontTx/>
              <a:buAutoNum type="alphaLcParenR"/>
            </a:pPr>
            <a:r>
              <a:rPr lang="en-US" altLang="en-US" i="1">
                <a:solidFill>
                  <a:srgbClr val="6600FF"/>
                </a:solidFill>
                <a:cs typeface="Arial" panose="020B0604020202020204" pitchFamily="34" charset="0"/>
              </a:rPr>
              <a:t>Hai đường chéo vuông góc với nhau</a:t>
            </a:r>
          </a:p>
          <a:p>
            <a:pPr eaLnBrk="1" hangingPunct="1">
              <a:spcBef>
                <a:spcPct val="10000"/>
              </a:spcBef>
              <a:buFontTx/>
              <a:buAutoNum type="alphaLcParenR"/>
            </a:pPr>
            <a:r>
              <a:rPr lang="en-US" altLang="en-US" i="1">
                <a:solidFill>
                  <a:srgbClr val="6600FF"/>
                </a:solidFill>
                <a:cs typeface="Arial" panose="020B0604020202020204" pitchFamily="34" charset="0"/>
              </a:rPr>
              <a:t>Hai đường chéo là các đường phân giác của các góc của hình thoi</a:t>
            </a:r>
          </a:p>
        </p:txBody>
      </p:sp>
      <p:sp>
        <p:nvSpPr>
          <p:cNvPr id="23563" name="Text Box 25">
            <a:extLst>
              <a:ext uri="{FF2B5EF4-FFF2-40B4-BE49-F238E27FC236}">
                <a16:creationId xmlns:a16="http://schemas.microsoft.com/office/drawing/2014/main" id="{BE2EAC15-4721-483E-9F72-51E9DB708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4708526"/>
            <a:ext cx="864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160794" name="Text Box 26">
            <a:extLst>
              <a:ext uri="{FF2B5EF4-FFF2-40B4-BE49-F238E27FC236}">
                <a16:creationId xmlns:a16="http://schemas.microsoft.com/office/drawing/2014/main" id="{3EA2278C-317A-451E-9E1A-D557F8FB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4340226"/>
            <a:ext cx="8293100" cy="242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200" i="1">
                <a:solidFill>
                  <a:srgbClr val="0000CC"/>
                </a:solidFill>
                <a:cs typeface="Arial" panose="020B0604020202020204" pitchFamily="34" charset="0"/>
              </a:rPr>
              <a:t>  1) Tứ giác có bốn cạnh bằng nhau là hình thoi.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200" i="1">
                <a:solidFill>
                  <a:srgbClr val="0000CC"/>
                </a:solidFill>
                <a:cs typeface="Arial" panose="020B0604020202020204" pitchFamily="34" charset="0"/>
              </a:rPr>
              <a:t>  2) Hình bình hành có hai cạnh kề bằng nhau là hình thoi.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200" i="1">
                <a:solidFill>
                  <a:srgbClr val="0000CC"/>
                </a:solidFill>
                <a:cs typeface="Arial" panose="020B0604020202020204" pitchFamily="34" charset="0"/>
              </a:rPr>
              <a:t>  3) Hình bình hành có hai đường chéo vuông góc với nhau là hình thoi.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200" i="1">
                <a:solidFill>
                  <a:srgbClr val="0000CC"/>
                </a:solidFill>
                <a:cs typeface="Arial" panose="020B0604020202020204" pitchFamily="34" charset="0"/>
              </a:rPr>
              <a:t>  4) Hình bình hành có một đường chéo là đường phân giác của một góc là hình thoi.</a:t>
            </a:r>
            <a:endParaRPr lang="en-US" altLang="en-US" sz="2200" i="1">
              <a:cs typeface="Arial" panose="020B0604020202020204" pitchFamily="34" charset="0"/>
            </a:endParaRPr>
          </a:p>
        </p:txBody>
      </p:sp>
      <p:sp>
        <p:nvSpPr>
          <p:cNvPr id="23565" name="Text Box 27">
            <a:extLst>
              <a:ext uri="{FF2B5EF4-FFF2-40B4-BE49-F238E27FC236}">
                <a16:creationId xmlns:a16="http://schemas.microsoft.com/office/drawing/2014/main" id="{DCAF3493-B488-4F3A-9CEB-1F8FEFF36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3935413"/>
            <a:ext cx="543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C3300"/>
                </a:solidFill>
                <a:cs typeface="Arial" panose="020B0604020202020204" pitchFamily="34" charset="0"/>
              </a:rPr>
              <a:t>3. </a:t>
            </a:r>
            <a:r>
              <a:rPr lang="en-US" altLang="en-US" sz="2400" u="sng">
                <a:solidFill>
                  <a:srgbClr val="CC3300"/>
                </a:solidFill>
                <a:cs typeface="Arial" panose="020B0604020202020204" pitchFamily="34" charset="0"/>
              </a:rPr>
              <a:t>Dấu hiệu nhận biết: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0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0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0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0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60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0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0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0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9" grpId="0"/>
      <p:bldP spid="1607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>
            <a:extLst>
              <a:ext uri="{FF2B5EF4-FFF2-40B4-BE49-F238E27FC236}">
                <a16:creationId xmlns:a16="http://schemas.microsoft.com/office/drawing/2014/main" id="{3D584598-D435-4E2C-B262-FA5863CC7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914401"/>
            <a:ext cx="6858000" cy="44291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                    </a:t>
            </a:r>
            <a:r>
              <a:rPr lang="en-US" altLang="en-US" sz="2800" u="sng">
                <a:latin typeface=".VnTime" panose="020B7200000000000000" pitchFamily="34" charset="0"/>
              </a:rPr>
              <a:t>H­íng dÉn häc ë  nhµ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  1. Häc ®Þnh nghÜa, tÝnh chÊt, dÊu hiÖu nhËn biÕt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      h×nh thoi.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  2. Bµi tËp: 74 ;  76 ; 77 (sgk/ 106 ),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  3. ¤n ®Þnh nghÜa, tÝnh chÊt, dÊu hiÖu nhËn biÕt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   h×nh b×nh hµnh, h×nh ch÷ nhËt, h×nh thoi.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C9900"/>
                </a:solidFill>
                <a:latin typeface=".VnTime" panose="020B7200000000000000" pitchFamily="34" charset="0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CC99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38BCF9A6-9D35-43D2-89A6-FC7296DD2770}"/>
              </a:ext>
            </a:extLst>
          </p:cNvPr>
          <p:cNvGrpSpPr>
            <a:grpSpLocks/>
          </p:cNvGrpSpPr>
          <p:nvPr/>
        </p:nvGrpSpPr>
        <p:grpSpPr bwMode="auto">
          <a:xfrm>
            <a:off x="8262939" y="539750"/>
            <a:ext cx="2808287" cy="1760538"/>
            <a:chOff x="1611" y="268"/>
            <a:chExt cx="1769" cy="1109"/>
          </a:xfrm>
        </p:grpSpPr>
        <p:sp>
          <p:nvSpPr>
            <p:cNvPr id="8208" name="Line 3">
              <a:extLst>
                <a:ext uri="{FF2B5EF4-FFF2-40B4-BE49-F238E27FC236}">
                  <a16:creationId xmlns:a16="http://schemas.microsoft.com/office/drawing/2014/main" id="{6F7B08C4-06A6-4121-A849-21C97B24B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0" y="486"/>
              <a:ext cx="525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4">
              <a:extLst>
                <a:ext uri="{FF2B5EF4-FFF2-40B4-BE49-F238E27FC236}">
                  <a16:creationId xmlns:a16="http://schemas.microsoft.com/office/drawing/2014/main" id="{E64434E4-19AE-40FA-B61B-462004460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5" y="486"/>
              <a:ext cx="524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5">
              <a:extLst>
                <a:ext uri="{FF2B5EF4-FFF2-40B4-BE49-F238E27FC236}">
                  <a16:creationId xmlns:a16="http://schemas.microsoft.com/office/drawing/2014/main" id="{0FD0B85A-2AF1-4335-BA83-B22FA2875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810"/>
              <a:ext cx="525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6">
              <a:extLst>
                <a:ext uri="{FF2B5EF4-FFF2-40B4-BE49-F238E27FC236}">
                  <a16:creationId xmlns:a16="http://schemas.microsoft.com/office/drawing/2014/main" id="{8D46B3A8-1A6A-4BDC-BD92-EAB21D41D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810"/>
              <a:ext cx="524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7">
              <a:extLst>
                <a:ext uri="{FF2B5EF4-FFF2-40B4-BE49-F238E27FC236}">
                  <a16:creationId xmlns:a16="http://schemas.microsoft.com/office/drawing/2014/main" id="{BCEED069-D313-42EE-BB97-745D5493A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6" y="616"/>
              <a:ext cx="41" cy="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8">
              <a:extLst>
                <a:ext uri="{FF2B5EF4-FFF2-40B4-BE49-F238E27FC236}">
                  <a16:creationId xmlns:a16="http://schemas.microsoft.com/office/drawing/2014/main" id="{25076B07-6E87-4666-B11B-A32577110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2" y="940"/>
              <a:ext cx="41" cy="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9">
              <a:extLst>
                <a:ext uri="{FF2B5EF4-FFF2-40B4-BE49-F238E27FC236}">
                  <a16:creationId xmlns:a16="http://schemas.microsoft.com/office/drawing/2014/main" id="{D16A6E8F-FA71-43AC-B8DB-DD479BD85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620"/>
              <a:ext cx="37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10">
              <a:extLst>
                <a:ext uri="{FF2B5EF4-FFF2-40B4-BE49-F238E27FC236}">
                  <a16:creationId xmlns:a16="http://schemas.microsoft.com/office/drawing/2014/main" id="{D3AE7298-CDE1-45F6-92B8-ADEF756D8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9" y="944"/>
              <a:ext cx="36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Text Box 11">
              <a:extLst>
                <a:ext uri="{FF2B5EF4-FFF2-40B4-BE49-F238E27FC236}">
                  <a16:creationId xmlns:a16="http://schemas.microsoft.com/office/drawing/2014/main" id="{FA7CB759-9F9D-4E40-8833-DB64ABF06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268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8217" name="Text Box 12">
              <a:extLst>
                <a:ext uri="{FF2B5EF4-FFF2-40B4-BE49-F238E27FC236}">
                  <a16:creationId xmlns:a16="http://schemas.microsoft.com/office/drawing/2014/main" id="{105961BD-A5AA-4A23-ACC8-B00198864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" y="1127"/>
              <a:ext cx="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8218" name="Text Box 13">
              <a:extLst>
                <a:ext uri="{FF2B5EF4-FFF2-40B4-BE49-F238E27FC236}">
                  <a16:creationId xmlns:a16="http://schemas.microsoft.com/office/drawing/2014/main" id="{46818A86-B412-45FC-8AD0-60C5FBF0D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" y="700"/>
              <a:ext cx="3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219" name="Text Box 14">
              <a:extLst>
                <a:ext uri="{FF2B5EF4-FFF2-40B4-BE49-F238E27FC236}">
                  <a16:creationId xmlns:a16="http://schemas.microsoft.com/office/drawing/2014/main" id="{586E0B85-DAF1-458C-A8F2-7B5D010F5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706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8195" name="Text Box 15">
            <a:extLst>
              <a:ext uri="{FF2B5EF4-FFF2-40B4-BE49-F238E27FC236}">
                <a16:creationId xmlns:a16="http://schemas.microsoft.com/office/drawing/2014/main" id="{7FF30122-3B20-43AC-B175-9118A157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89138"/>
            <a:ext cx="55435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="0"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8196" name="Group 16">
            <a:extLst>
              <a:ext uri="{FF2B5EF4-FFF2-40B4-BE49-F238E27FC236}">
                <a16:creationId xmlns:a16="http://schemas.microsoft.com/office/drawing/2014/main" id="{034E9A66-A415-46BD-8A53-24C34CA01CC3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44450"/>
            <a:ext cx="6337300" cy="579438"/>
            <a:chOff x="974" y="28"/>
            <a:chExt cx="3992" cy="365"/>
          </a:xfrm>
        </p:grpSpPr>
        <p:sp>
          <p:nvSpPr>
            <p:cNvPr id="8206" name="Text Box 17">
              <a:extLst>
                <a:ext uri="{FF2B5EF4-FFF2-40B4-BE49-F238E27FC236}">
                  <a16:creationId xmlns:a16="http://schemas.microsoft.com/office/drawing/2014/main" id="{E2B88EFC-480D-42A4-A0AF-FEF3F36F5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28"/>
              <a:ext cx="3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TiÕt 20: Hinh thoi</a:t>
              </a:r>
            </a:p>
          </p:txBody>
        </p:sp>
        <p:sp>
          <p:nvSpPr>
            <p:cNvPr id="8207" name="Line 18">
              <a:extLst>
                <a:ext uri="{FF2B5EF4-FFF2-40B4-BE49-F238E27FC236}">
                  <a16:creationId xmlns:a16="http://schemas.microsoft.com/office/drawing/2014/main" id="{EE122448-C6F2-44C0-8117-3B53CF16F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" y="34"/>
              <a:ext cx="91" cy="3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Text Box 19">
            <a:extLst>
              <a:ext uri="{FF2B5EF4-FFF2-40B4-BE49-F238E27FC236}">
                <a16:creationId xmlns:a16="http://schemas.microsoft.com/office/drawing/2014/main" id="{1D951965-E42F-46F0-855D-734677B23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9" y="1566863"/>
            <a:ext cx="35829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="0">
              <a:solidFill>
                <a:srgbClr val="0033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125972" name="AutoShape 20">
            <a:extLst>
              <a:ext uri="{FF2B5EF4-FFF2-40B4-BE49-F238E27FC236}">
                <a16:creationId xmlns:a16="http://schemas.microsoft.com/office/drawing/2014/main" id="{C3A98CCA-42AC-40BA-B80E-8AF8FC01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1" y="3886201"/>
            <a:ext cx="3895725" cy="936625"/>
          </a:xfrm>
          <a:prstGeom prst="wedgeRectCallout">
            <a:avLst>
              <a:gd name="adj1" fmla="val 1792"/>
              <a:gd name="adj2" fmla="val -5288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Hình thoi có phải là hình </a:t>
            </a: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bình hành không? T</a:t>
            </a:r>
            <a:r>
              <a:rPr lang="en-US" altLang="en-US" sz="1800">
                <a:solidFill>
                  <a:srgbClr val="00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ại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 sao?</a:t>
            </a:r>
          </a:p>
        </p:txBody>
      </p:sp>
      <p:sp>
        <p:nvSpPr>
          <p:cNvPr id="125973" name="Text Box 21">
            <a:extLst>
              <a:ext uri="{FF2B5EF4-FFF2-40B4-BE49-F238E27FC236}">
                <a16:creationId xmlns:a16="http://schemas.microsoft.com/office/drawing/2014/main" id="{4E408C7C-FE12-4115-B732-00BD17F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71801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u="sng">
                <a:solidFill>
                  <a:srgbClr val="CC3300"/>
                </a:solidFill>
                <a:cs typeface="Arial" panose="020B0604020202020204" pitchFamily="34" charset="0"/>
              </a:rPr>
              <a:t>2. Tính chất:</a:t>
            </a:r>
          </a:p>
        </p:txBody>
      </p:sp>
      <p:sp>
        <p:nvSpPr>
          <p:cNvPr id="8200" name="Line 22">
            <a:extLst>
              <a:ext uri="{FF2B5EF4-FFF2-40B4-BE49-F238E27FC236}">
                <a16:creationId xmlns:a16="http://schemas.microsoft.com/office/drawing/2014/main" id="{6234C4AC-0307-4968-8342-CBBBC481A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3888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23">
            <a:extLst>
              <a:ext uri="{FF2B5EF4-FFF2-40B4-BE49-F238E27FC236}">
                <a16:creationId xmlns:a16="http://schemas.microsoft.com/office/drawing/2014/main" id="{39D1C80A-2D49-4FF5-B568-C395C1D85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4" y="1196976"/>
            <a:ext cx="267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u="sng">
                <a:solidFill>
                  <a:srgbClr val="CC3300"/>
                </a:solidFill>
                <a:cs typeface="Arial" panose="020B0604020202020204" pitchFamily="34" charset="0"/>
              </a:rPr>
              <a:t>Định nghĩa</a:t>
            </a:r>
            <a:r>
              <a:rPr lang="en-US" altLang="en-US">
                <a:solidFill>
                  <a:srgbClr val="CC3300"/>
                </a:solidFill>
                <a:cs typeface="Arial" panose="020B0604020202020204" pitchFamily="34" charset="0"/>
              </a:rPr>
              <a:t>: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202" name="Text Box 24">
            <a:extLst>
              <a:ext uri="{FF2B5EF4-FFF2-40B4-BE49-F238E27FC236}">
                <a16:creationId xmlns:a16="http://schemas.microsoft.com/office/drawing/2014/main" id="{355EED29-2F53-4F60-A5F9-AC4079280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1" y="2027239"/>
            <a:ext cx="674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33CC"/>
                </a:solidFill>
                <a:cs typeface="Arial" panose="020B0604020202020204" pitchFamily="34" charset="0"/>
              </a:rPr>
              <a:t>- Tứ  giác ABCD là hình thoi   </a:t>
            </a:r>
            <a:r>
              <a:rPr lang="en-US" altLang="en-US" i="1">
                <a:solidFill>
                  <a:srgbClr val="0033CC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    AB = BC= CD = DA.</a:t>
            </a:r>
          </a:p>
        </p:txBody>
      </p:sp>
      <p:sp>
        <p:nvSpPr>
          <p:cNvPr id="8203" name="Text Box 25">
            <a:extLst>
              <a:ext uri="{FF2B5EF4-FFF2-40B4-BE49-F238E27FC236}">
                <a16:creationId xmlns:a16="http://schemas.microsoft.com/office/drawing/2014/main" id="{B567A796-3F2B-444D-AF3C-DF8BEDF3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592264"/>
            <a:ext cx="613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33CC"/>
                </a:solidFill>
                <a:cs typeface="Arial" panose="020B0604020202020204" pitchFamily="34" charset="0"/>
              </a:rPr>
              <a:t>	- Hình thoi là tứ giác có bốn  cạnh bằng nhau.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5978" name="Text Box 26">
            <a:extLst>
              <a:ext uri="{FF2B5EF4-FFF2-40B4-BE49-F238E27FC236}">
                <a16:creationId xmlns:a16="http://schemas.microsoft.com/office/drawing/2014/main" id="{B4BF1976-CB2B-4C99-BBB7-3E74353CE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276601"/>
            <a:ext cx="725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>
                <a:solidFill>
                  <a:srgbClr val="0000CC"/>
                </a:solidFill>
                <a:cs typeface="Arial" panose="020B0604020202020204" pitchFamily="34" charset="0"/>
              </a:rPr>
              <a:t>+ Hình thoi có tất cả các tính chất của hình bình hành.</a:t>
            </a:r>
          </a:p>
        </p:txBody>
      </p:sp>
      <p:sp>
        <p:nvSpPr>
          <p:cNvPr id="3100" name="Text Box 28">
            <a:hlinkClick r:id="rId2" action="ppaction://hlinkfile"/>
            <a:extLst>
              <a:ext uri="{FF2B5EF4-FFF2-40B4-BE49-F238E27FC236}">
                <a16:creationId xmlns:a16="http://schemas.microsoft.com/office/drawing/2014/main" id="{0CFF1F69-13FF-43A5-9E2B-A4043D7DB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14601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u="sng">
                <a:solidFill>
                  <a:srgbClr val="FF0000"/>
                </a:solidFill>
                <a:cs typeface="Arial" panose="020B0604020202020204" pitchFamily="34" charset="0"/>
              </a:rPr>
              <a:t>Nhận xét</a:t>
            </a: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 : </a:t>
            </a:r>
            <a:r>
              <a:rPr lang="en-US" altLang="en-US" sz="1800" i="1">
                <a:solidFill>
                  <a:srgbClr val="FF0000"/>
                </a:solidFill>
                <a:cs typeface="Arial" panose="020B0604020202020204" pitchFamily="34" charset="0"/>
              </a:rPr>
              <a:t>Hình thoi cũng là m</a:t>
            </a:r>
            <a:r>
              <a:rPr lang="en-US" altLang="en-US" sz="1800" i="1">
                <a:solidFill>
                  <a:srgbClr val="FF0000"/>
                </a:solidFill>
              </a:rPr>
              <a:t>ột</a:t>
            </a:r>
            <a:r>
              <a:rPr lang="en-US" altLang="en-US" sz="1800" i="1"/>
              <a:t> </a:t>
            </a:r>
            <a:r>
              <a:rPr lang="en-US" altLang="en-US" sz="1800" i="1">
                <a:solidFill>
                  <a:srgbClr val="FF0000"/>
                </a:solidFill>
                <a:cs typeface="Arial" panose="020B0604020202020204" pitchFamily="34" charset="0"/>
              </a:rPr>
              <a:t>hình bình hành.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2" grpId="0" animBg="1"/>
      <p:bldP spid="125972" grpId="1" animBg="1"/>
      <p:bldP spid="125973" grpId="0"/>
      <p:bldP spid="125978" grpId="0"/>
      <p:bldP spid="3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46" name="Group 146">
            <a:extLst>
              <a:ext uri="{FF2B5EF4-FFF2-40B4-BE49-F238E27FC236}">
                <a16:creationId xmlns:a16="http://schemas.microsoft.com/office/drawing/2014/main" id="{EF122C52-602D-4BD5-A93B-469D8193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70183"/>
              </p:ext>
            </p:extLst>
          </p:nvPr>
        </p:nvGraphicFramePr>
        <p:xfrm>
          <a:off x="1752600" y="1371601"/>
          <a:ext cx="8686800" cy="4402139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Caùc yeáu toá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C¹nh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Gãc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§­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ưêng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chÐo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§èi xøng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6822" name="Text Box 22">
            <a:extLst>
              <a:ext uri="{FF2B5EF4-FFF2-40B4-BE49-F238E27FC236}">
                <a16:creationId xmlns:a16="http://schemas.microsoft.com/office/drawing/2014/main" id="{C969A7C9-1C95-45F0-BBEB-DDCEBD95A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00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latin typeface=".VnArial Narrow" panose="020B7200000000000000" pitchFamily="34" charset="0"/>
              </a:rPr>
              <a:t>TÝnh chÊt h×nh thoi</a:t>
            </a:r>
          </a:p>
        </p:txBody>
      </p:sp>
      <p:sp>
        <p:nvSpPr>
          <p:cNvPr id="76853" name="Text Box 53">
            <a:extLst>
              <a:ext uri="{FF2B5EF4-FFF2-40B4-BE49-F238E27FC236}">
                <a16:creationId xmlns:a16="http://schemas.microsoft.com/office/drawing/2014/main" id="{697E2FF9-A99A-4761-8D05-BD41056F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Arial Narrow" panose="020B7200000000000000" pitchFamily="34" charset="0"/>
              </a:rPr>
              <a:t>TÝnh chÊt h×nh b×nh hµnh</a:t>
            </a:r>
          </a:p>
        </p:txBody>
      </p:sp>
      <p:sp>
        <p:nvSpPr>
          <p:cNvPr id="9240" name="Text Box 92">
            <a:extLst>
              <a:ext uri="{FF2B5EF4-FFF2-40B4-BE49-F238E27FC236}">
                <a16:creationId xmlns:a16="http://schemas.microsoft.com/office/drawing/2014/main" id="{03A937BD-149D-4E71-9890-F840B08E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28601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FF00"/>
                </a:solidFill>
                <a:latin typeface=".VnArial Narrow" panose="020B7200000000000000" pitchFamily="34" charset="0"/>
              </a:rPr>
              <a:t>2. TÝnh chÊt.</a:t>
            </a:r>
          </a:p>
        </p:txBody>
      </p:sp>
      <p:sp>
        <p:nvSpPr>
          <p:cNvPr id="9241" name="Text Box 93">
            <a:extLst>
              <a:ext uri="{FF2B5EF4-FFF2-40B4-BE49-F238E27FC236}">
                <a16:creationId xmlns:a16="http://schemas.microsoft.com/office/drawing/2014/main" id="{BF13C4B5-925B-4972-917D-E8B6B1F9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85801"/>
            <a:ext cx="500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.VnArial Narrow" panose="020B7200000000000000" pitchFamily="34" charset="0"/>
              </a:rPr>
              <a:t>H×nh thoi cã tÊt c¶ c¸c tÝnh chÊt cña h×nh b×nh hµnh.</a:t>
            </a:r>
          </a:p>
        </p:txBody>
      </p:sp>
      <p:sp>
        <p:nvSpPr>
          <p:cNvPr id="76898" name="Text Box 98">
            <a:extLst>
              <a:ext uri="{FF2B5EF4-FFF2-40B4-BE49-F238E27FC236}">
                <a16:creationId xmlns:a16="http://schemas.microsoft.com/office/drawing/2014/main" id="{1031B363-2572-469A-B96B-16A956FD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124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latin typeface=".VnArial Narrow" panose="020B7200000000000000" pitchFamily="34" charset="0"/>
              </a:rPr>
              <a:t>-  C¸c c¹nh b»ng nhau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EE9B4E-9DED-4937-AADC-B3FD664DD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4" y="2286000"/>
            <a:ext cx="3228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Arial Narrow" panose="020B7200000000000000" pitchFamily="34" charset="0"/>
              </a:rPr>
              <a:t>- C¸c c¹nh ®èi song song</a:t>
            </a:r>
          </a:p>
          <a:p>
            <a:pPr eaLnBrk="1" hangingPunct="1"/>
            <a:endParaRPr lang="en-US" altLang="en-US" sz="1800" b="0">
              <a:latin typeface=".VnArial Narrow" panose="020B7200000000000000" pitchFamily="34" charset="0"/>
            </a:endParaRPr>
          </a:p>
        </p:txBody>
      </p:sp>
      <p:sp>
        <p:nvSpPr>
          <p:cNvPr id="9244" name="TextBox 29">
            <a:extLst>
              <a:ext uri="{FF2B5EF4-FFF2-40B4-BE49-F238E27FC236}">
                <a16:creationId xmlns:a16="http://schemas.microsoft.com/office/drawing/2014/main" id="{BA895D0B-6C01-4AE2-A6DE-AF6FE30A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352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0">
              <a:latin typeface=".VnArial Narrow" panose="020B72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7CE0CE-4862-4624-990D-4C519863F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43201"/>
            <a:ext cx="3629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VNI-Times" pitchFamily="2" charset="0"/>
              </a:rPr>
              <a:t>- Caùc caïnh ñoái baèng nhau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D61768-2583-4919-9FD2-A8F185D3C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3657600"/>
            <a:ext cx="3159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Arial Narrow" panose="020B7200000000000000" pitchFamily="34" charset="0"/>
              </a:rPr>
              <a:t>- C¸c gãc ®èi b»ng nhau.</a:t>
            </a:r>
          </a:p>
          <a:p>
            <a:pPr eaLnBrk="1" hangingPunct="1"/>
            <a:endParaRPr lang="en-US" altLang="en-US" sz="1800" b="0">
              <a:latin typeface=".VnArial Narrow" panose="020B72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67EB43-CF58-4AED-8437-0A18F48B8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4267200"/>
            <a:ext cx="70375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.VnArial Narrow" panose="020B7200000000000000" pitchFamily="34" charset="0"/>
              </a:rPr>
              <a:t>- Hai ®­</a:t>
            </a:r>
            <a:r>
              <a:rPr lang="en-US" altLang="en-US" sz="2400" dirty="0" err="1">
                <a:latin typeface=".VnArial Narrow" panose="020B7200000000000000" pitchFamily="34" charset="0"/>
              </a:rPr>
              <a:t>ưêng</a:t>
            </a:r>
            <a:r>
              <a:rPr lang="en-US" altLang="en-US" sz="2400" dirty="0">
                <a:latin typeface=".VnArial Narrow" panose="020B7200000000000000" pitchFamily="34" charset="0"/>
              </a:rPr>
              <a:t> </a:t>
            </a:r>
            <a:r>
              <a:rPr lang="en-US" altLang="en-US" sz="2400" dirty="0" err="1">
                <a:latin typeface=".VnArial Narrow" panose="020B7200000000000000" pitchFamily="34" charset="0"/>
              </a:rPr>
              <a:t>chÐo</a:t>
            </a:r>
            <a:r>
              <a:rPr lang="en-US" altLang="en-US" sz="2400" dirty="0">
                <a:latin typeface=".VnArial Narrow" panose="020B7200000000000000" pitchFamily="34" charset="0"/>
              </a:rPr>
              <a:t> c¾t </a:t>
            </a:r>
            <a:r>
              <a:rPr lang="en-US" altLang="en-US" sz="2400" dirty="0" err="1">
                <a:latin typeface=".VnArial Narrow" panose="020B7200000000000000" pitchFamily="34" charset="0"/>
              </a:rPr>
              <a:t>nhau</a:t>
            </a:r>
            <a:r>
              <a:rPr lang="en-US" altLang="en-US" sz="2400" dirty="0">
                <a:latin typeface=".VnArial Narrow" panose="020B7200000000000000" pitchFamily="34" charset="0"/>
              </a:rPr>
              <a:t> t¹i </a:t>
            </a:r>
            <a:r>
              <a:rPr lang="en-US" altLang="en-US" sz="2400" dirty="0" err="1">
                <a:latin typeface=".VnArial Narrow" panose="020B7200000000000000" pitchFamily="34" charset="0"/>
              </a:rPr>
              <a:t>trung</a:t>
            </a:r>
            <a:r>
              <a:rPr lang="en-US" altLang="en-US" sz="2400" dirty="0">
                <a:latin typeface=".VnArial Narrow" panose="020B7200000000000000" pitchFamily="34" charset="0"/>
              </a:rPr>
              <a:t> ®</a:t>
            </a:r>
            <a:r>
              <a:rPr lang="en-US" altLang="en-US" sz="2400" dirty="0" err="1">
                <a:latin typeface=".VnArial Narrow" panose="020B7200000000000000" pitchFamily="34" charset="0"/>
              </a:rPr>
              <a:t>iÓm</a:t>
            </a:r>
            <a:r>
              <a:rPr lang="en-US" altLang="en-US" sz="2400" dirty="0">
                <a:latin typeface=".VnArial Narrow" panose="020B7200000000000000" pitchFamily="34" charset="0"/>
              </a:rPr>
              <a:t> </a:t>
            </a:r>
            <a:r>
              <a:rPr lang="en-US" altLang="en-US" sz="2400" dirty="0" err="1">
                <a:latin typeface=".VnArial Narrow" panose="020B7200000000000000" pitchFamily="34" charset="0"/>
              </a:rPr>
              <a:t>cña</a:t>
            </a:r>
            <a:r>
              <a:rPr lang="en-US" altLang="en-US" sz="2400" dirty="0">
                <a:latin typeface=".VnArial Narrow" panose="020B7200000000000000" pitchFamily="34" charset="0"/>
              </a:rPr>
              <a:t> </a:t>
            </a:r>
            <a:r>
              <a:rPr lang="en-US" altLang="en-US" sz="2400" dirty="0" err="1">
                <a:latin typeface=".VnArial Narrow" panose="020B7200000000000000" pitchFamily="34" charset="0"/>
              </a:rPr>
              <a:t>mçi</a:t>
            </a:r>
            <a:r>
              <a:rPr lang="en-US" altLang="en-US" sz="2400" dirty="0">
                <a:latin typeface=".VnArial Narrow" panose="020B7200000000000000" pitchFamily="34" charset="0"/>
              </a:rPr>
              <a:t> ®</a:t>
            </a:r>
            <a:r>
              <a:rPr lang="en-US" altLang="en-US" sz="2400" dirty="0" err="1">
                <a:latin typeface=".VnArial Narrow" panose="020B7200000000000000" pitchFamily="34" charset="0"/>
              </a:rPr>
              <a:t>ư­êng</a:t>
            </a:r>
            <a:endParaRPr lang="en-US" altLang="en-US" sz="2400" dirty="0">
              <a:latin typeface=".VnArial Narrow" panose="020B7200000000000000" pitchFamily="34" charset="0"/>
            </a:endParaRPr>
          </a:p>
          <a:p>
            <a:pPr eaLnBrk="1" hangingPunct="1"/>
            <a:endParaRPr lang="en-US" altLang="en-US" sz="1800" b="0" dirty="0">
              <a:latin typeface=".VnArial Narrow" panose="020B72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B66895-075E-41F4-A277-A1799F5E3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5181600"/>
            <a:ext cx="60436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.VnArial Narrow" panose="020B7200000000000000" pitchFamily="34" charset="0"/>
              </a:rPr>
              <a:t>- Giao ®</a:t>
            </a:r>
            <a:r>
              <a:rPr lang="en-US" altLang="en-US" sz="2400" dirty="0" err="1">
                <a:latin typeface=".VnArial Narrow" panose="020B7200000000000000" pitchFamily="34" charset="0"/>
              </a:rPr>
              <a:t>iÓm</a:t>
            </a:r>
            <a:r>
              <a:rPr lang="en-US" altLang="en-US" sz="2400" dirty="0">
                <a:latin typeface=".VnArial Narrow" panose="020B7200000000000000" pitchFamily="34" charset="0"/>
              </a:rPr>
              <a:t> </a:t>
            </a:r>
            <a:r>
              <a:rPr lang="en-US" altLang="en-US" sz="2400" dirty="0" err="1">
                <a:latin typeface=".VnArial Narrow" panose="020B7200000000000000" pitchFamily="34" charset="0"/>
              </a:rPr>
              <a:t>cña</a:t>
            </a:r>
            <a:r>
              <a:rPr lang="en-US" altLang="en-US" sz="2400" dirty="0">
                <a:latin typeface=".VnArial Narrow" panose="020B7200000000000000" pitchFamily="34" charset="0"/>
              </a:rPr>
              <a:t> </a:t>
            </a:r>
            <a:r>
              <a:rPr lang="en-US" altLang="en-US" sz="2400" dirty="0" err="1">
                <a:latin typeface=".VnArial Narrow" panose="020B7200000000000000" pitchFamily="34" charset="0"/>
              </a:rPr>
              <a:t>hai</a:t>
            </a:r>
            <a:r>
              <a:rPr lang="en-US" altLang="en-US" sz="2400" dirty="0">
                <a:latin typeface=".VnArial Narrow" panose="020B7200000000000000" pitchFamily="34" charset="0"/>
              </a:rPr>
              <a:t> ®­</a:t>
            </a:r>
            <a:r>
              <a:rPr lang="en-US" altLang="en-US" sz="2400" dirty="0" err="1">
                <a:latin typeface=".VnArial Narrow" panose="020B7200000000000000" pitchFamily="34" charset="0"/>
              </a:rPr>
              <a:t>ưêng</a:t>
            </a:r>
            <a:r>
              <a:rPr lang="en-US" altLang="en-US" sz="2400" dirty="0">
                <a:latin typeface=".VnArial Narrow" panose="020B7200000000000000" pitchFamily="34" charset="0"/>
              </a:rPr>
              <a:t> </a:t>
            </a:r>
            <a:r>
              <a:rPr lang="en-US" altLang="en-US" sz="2400" dirty="0" err="1">
                <a:latin typeface=".VnArial Narrow" panose="020B7200000000000000" pitchFamily="34" charset="0"/>
              </a:rPr>
              <a:t>chÐo</a:t>
            </a:r>
            <a:r>
              <a:rPr lang="en-US" altLang="en-US" sz="2400" dirty="0">
                <a:latin typeface=".VnArial Narrow" panose="020B7200000000000000" pitchFamily="34" charset="0"/>
              </a:rPr>
              <a:t> lµ </a:t>
            </a:r>
            <a:r>
              <a:rPr lang="en-US" altLang="en-US" sz="2400" dirty="0" err="1">
                <a:latin typeface=".VnArial Narrow" panose="020B7200000000000000" pitchFamily="34" charset="0"/>
              </a:rPr>
              <a:t>t©m</a:t>
            </a:r>
            <a:r>
              <a:rPr lang="en-US" altLang="en-US" sz="2400" dirty="0">
                <a:latin typeface=".VnArial Narrow" panose="020B7200000000000000" pitchFamily="34" charset="0"/>
              </a:rPr>
              <a:t> ®</a:t>
            </a:r>
            <a:r>
              <a:rPr lang="en-US" altLang="en-US" sz="2400" dirty="0" err="1">
                <a:latin typeface=".VnArial Narrow" panose="020B7200000000000000" pitchFamily="34" charset="0"/>
              </a:rPr>
              <a:t>èi</a:t>
            </a:r>
            <a:r>
              <a:rPr lang="en-US" altLang="en-US" sz="2400" dirty="0">
                <a:latin typeface=".VnArial Narrow" panose="020B7200000000000000" pitchFamily="34" charset="0"/>
              </a:rPr>
              <a:t> </a:t>
            </a:r>
            <a:r>
              <a:rPr lang="en-US" altLang="en-US" sz="2400" dirty="0" err="1">
                <a:latin typeface=".VnArial Narrow" panose="020B7200000000000000" pitchFamily="34" charset="0"/>
              </a:rPr>
              <a:t>xøng</a:t>
            </a:r>
            <a:r>
              <a:rPr lang="en-US" altLang="en-US" sz="2400" dirty="0">
                <a:latin typeface=".VnArial Narrow" panose="020B7200000000000000" pitchFamily="34" charset="0"/>
              </a:rPr>
              <a:t>.</a:t>
            </a:r>
          </a:p>
          <a:p>
            <a:pPr eaLnBrk="1" hangingPunct="1"/>
            <a:endParaRPr lang="en-US" altLang="en-US" sz="1800" b="0" dirty="0">
              <a:latin typeface=".VnArial Narrow" panose="020B7200000000000000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7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2" grpId="0" autoUpdateAnimBg="0"/>
      <p:bldP spid="76853" grpId="0" build="allAtOnce" autoUpdateAnimBg="0"/>
      <p:bldP spid="76898" grpId="0" autoUpdateAnimBg="0"/>
      <p:bldP spid="29" grpId="0"/>
      <p:bldP spid="31" grpId="0"/>
      <p:bldP spid="31" grpId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AutoShape 2"/>
          <p:cNvSpPr>
            <a:spLocks noChangeArrowheads="1"/>
          </p:cNvSpPr>
          <p:nvPr/>
        </p:nvSpPr>
        <p:spPr bwMode="auto">
          <a:xfrm>
            <a:off x="1981200" y="2257425"/>
            <a:ext cx="1066800" cy="1143000"/>
          </a:xfrm>
          <a:prstGeom prst="irregularSeal1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2</a:t>
            </a:r>
          </a:p>
        </p:txBody>
      </p:sp>
      <p:sp>
        <p:nvSpPr>
          <p:cNvPr id="217091" name="AutoShape 3"/>
          <p:cNvSpPr>
            <a:spLocks noChangeArrowheads="1"/>
          </p:cNvSpPr>
          <p:nvPr/>
        </p:nvSpPr>
        <p:spPr bwMode="auto">
          <a:xfrm>
            <a:off x="1981200" y="3644900"/>
            <a:ext cx="1143000" cy="1143000"/>
          </a:xfrm>
          <a:prstGeom prst="irregularSeal1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3</a:t>
            </a:r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1981200" y="5105400"/>
            <a:ext cx="1066800" cy="1219200"/>
          </a:xfrm>
          <a:prstGeom prst="irregularSeal1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4</a:t>
            </a:r>
          </a:p>
        </p:txBody>
      </p:sp>
      <p:sp>
        <p:nvSpPr>
          <p:cNvPr id="217093" name="AutoShape 5"/>
          <p:cNvSpPr>
            <a:spLocks noChangeArrowheads="1"/>
          </p:cNvSpPr>
          <p:nvPr/>
        </p:nvSpPr>
        <p:spPr bwMode="auto">
          <a:xfrm>
            <a:off x="1905000" y="901700"/>
            <a:ext cx="1219200" cy="1066800"/>
          </a:xfrm>
          <a:prstGeom prst="irregularSeal1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1</a:t>
            </a:r>
          </a:p>
        </p:txBody>
      </p:sp>
      <p:sp>
        <p:nvSpPr>
          <p:cNvPr id="217102" name="Rectangle 14"/>
          <p:cNvSpPr>
            <a:spLocks noChangeArrowheads="1"/>
          </p:cNvSpPr>
          <p:nvPr/>
        </p:nvSpPr>
        <p:spPr bwMode="auto">
          <a:xfrm>
            <a:off x="4591050" y="15875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NI-Helve" pitchFamily="2" charset="0"/>
              </a:rPr>
              <a:t>DAÁU HIEÄU NHAÄN BIEÁT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3276600" y="977901"/>
            <a:ext cx="7086600" cy="104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800080"/>
                </a:solidFill>
                <a:latin typeface="VNI-Helve" pitchFamily="2" charset="0"/>
              </a:rPr>
              <a:t>Töù giaùc coù boán caïnh baèng nhau laø hình thoi.</a:t>
            </a:r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3295650" y="2317751"/>
            <a:ext cx="7067550" cy="104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800080"/>
                </a:solidFill>
                <a:latin typeface="VNI-Helve" pitchFamily="2" charset="0"/>
              </a:rPr>
              <a:t>Hình bình haønh coù hai caïnh keà baèng nhau laø hình thoi.</a:t>
            </a:r>
          </a:p>
        </p:txBody>
      </p:sp>
      <p:sp>
        <p:nvSpPr>
          <p:cNvPr id="217106" name="Text Box 18"/>
          <p:cNvSpPr txBox="1">
            <a:spLocks noChangeArrowheads="1"/>
          </p:cNvSpPr>
          <p:nvPr/>
        </p:nvSpPr>
        <p:spPr bwMode="auto">
          <a:xfrm>
            <a:off x="3286126" y="3705226"/>
            <a:ext cx="7077075" cy="104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800080"/>
                </a:solidFill>
                <a:latin typeface="VNI-Helve" pitchFamily="2" charset="0"/>
              </a:rPr>
              <a:t>Hình bình haønh coù hai ñöôøng cheùo vuoâng goùc vôùi nhau laø hình thoi.</a:t>
            </a:r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271839" y="5072064"/>
            <a:ext cx="7058025" cy="1501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800080"/>
                </a:solidFill>
                <a:latin typeface="VNI-Helve" pitchFamily="2" charset="0"/>
              </a:rPr>
              <a:t>Hình bình haønh coù moät ñöôøng cheùo laø ñöôøng phaân giaùc cuûa moät goùc laø hình thoi.</a:t>
            </a:r>
          </a:p>
        </p:txBody>
      </p:sp>
      <p:grpSp>
        <p:nvGrpSpPr>
          <p:cNvPr id="217122" name="Group 34"/>
          <p:cNvGrpSpPr>
            <a:grpSpLocks/>
          </p:cNvGrpSpPr>
          <p:nvPr/>
        </p:nvGrpSpPr>
        <p:grpSpPr bwMode="auto">
          <a:xfrm>
            <a:off x="6477000" y="3505201"/>
            <a:ext cx="3962400" cy="1382713"/>
            <a:chOff x="2208" y="4464"/>
            <a:chExt cx="2496" cy="871"/>
          </a:xfrm>
        </p:grpSpPr>
        <p:sp>
          <p:nvSpPr>
            <p:cNvPr id="217110" name="Text Box 22"/>
            <p:cNvSpPr txBox="1">
              <a:spLocks noChangeArrowheads="1"/>
            </p:cNvSpPr>
            <p:nvPr/>
          </p:nvSpPr>
          <p:spPr bwMode="auto">
            <a:xfrm>
              <a:off x="2208" y="4579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800080"/>
                  </a:solidFill>
                  <a:latin typeface="VNI-Helve" pitchFamily="2" charset="0"/>
                </a:rPr>
                <a:t>GT</a:t>
              </a:r>
            </a:p>
          </p:txBody>
        </p:sp>
        <p:sp>
          <p:nvSpPr>
            <p:cNvPr id="217111" name="Text Box 23"/>
            <p:cNvSpPr txBox="1">
              <a:spLocks noChangeArrowheads="1"/>
            </p:cNvSpPr>
            <p:nvPr/>
          </p:nvSpPr>
          <p:spPr bwMode="auto">
            <a:xfrm>
              <a:off x="2208" y="5011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800080"/>
                  </a:solidFill>
                  <a:latin typeface="VNI-Helve" pitchFamily="2" charset="0"/>
                </a:rPr>
                <a:t>KL</a:t>
              </a:r>
            </a:p>
          </p:txBody>
        </p:sp>
        <p:sp>
          <p:nvSpPr>
            <p:cNvPr id="217112" name="Text Box 24"/>
            <p:cNvSpPr txBox="1">
              <a:spLocks noChangeArrowheads="1"/>
            </p:cNvSpPr>
            <p:nvPr/>
          </p:nvSpPr>
          <p:spPr bwMode="auto">
            <a:xfrm>
              <a:off x="2640" y="4464"/>
              <a:ext cx="20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800080"/>
                  </a:solidFill>
                  <a:latin typeface="VNI-Helve" pitchFamily="2" charset="0"/>
                </a:rPr>
                <a:t>Hình bình haønh ABCD</a:t>
              </a:r>
            </a:p>
          </p:txBody>
        </p:sp>
        <p:sp>
          <p:nvSpPr>
            <p:cNvPr id="217114" name="Line 26"/>
            <p:cNvSpPr>
              <a:spLocks noChangeShapeType="1"/>
            </p:cNvSpPr>
            <p:nvPr/>
          </p:nvSpPr>
          <p:spPr bwMode="auto">
            <a:xfrm>
              <a:off x="2592" y="4512"/>
              <a:ext cx="0" cy="823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5" name="Line 27"/>
            <p:cNvSpPr>
              <a:spLocks noChangeShapeType="1"/>
            </p:cNvSpPr>
            <p:nvPr/>
          </p:nvSpPr>
          <p:spPr bwMode="auto">
            <a:xfrm>
              <a:off x="2257" y="4992"/>
              <a:ext cx="2399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20" name="Text Box 32"/>
            <p:cNvSpPr txBox="1">
              <a:spLocks noChangeArrowheads="1"/>
            </p:cNvSpPr>
            <p:nvPr/>
          </p:nvSpPr>
          <p:spPr bwMode="auto">
            <a:xfrm>
              <a:off x="2640" y="4704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800080"/>
                  </a:solidFill>
                  <a:latin typeface="VNI-Helve" pitchFamily="2" charset="0"/>
                </a:rPr>
                <a:t>AC </a:t>
              </a:r>
              <a:r>
                <a:rPr lang="en-US" sz="2200" b="1">
                  <a:solidFill>
                    <a:srgbClr val="800080"/>
                  </a:solidFill>
                  <a:latin typeface="VNI-Helve" pitchFamily="2" charset="0"/>
                  <a:sym typeface="Symbol" panose="05050102010706020507" pitchFamily="18" charset="2"/>
                </a:rPr>
                <a:t></a:t>
              </a:r>
              <a:r>
                <a:rPr lang="en-US" sz="2200" b="1">
                  <a:solidFill>
                    <a:srgbClr val="800080"/>
                  </a:solidFill>
                  <a:latin typeface="VNI-Helve" pitchFamily="2" charset="0"/>
                </a:rPr>
                <a:t> BD</a:t>
              </a:r>
            </a:p>
          </p:txBody>
        </p:sp>
        <p:sp>
          <p:nvSpPr>
            <p:cNvPr id="217121" name="Text Box 33"/>
            <p:cNvSpPr txBox="1">
              <a:spLocks noChangeArrowheads="1"/>
            </p:cNvSpPr>
            <p:nvPr/>
          </p:nvSpPr>
          <p:spPr bwMode="auto">
            <a:xfrm>
              <a:off x="2640" y="5011"/>
              <a:ext cx="20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800080"/>
                  </a:solidFill>
                  <a:latin typeface="VNI-Helve" pitchFamily="2" charset="0"/>
                </a:rPr>
                <a:t>ABCD laø hình thoi.</a:t>
              </a:r>
            </a:p>
          </p:txBody>
        </p:sp>
      </p:grpSp>
      <p:pic>
        <p:nvPicPr>
          <p:cNvPr id="217124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r="12680"/>
          <a:stretch>
            <a:fillRect/>
          </a:stretch>
        </p:blipFill>
        <p:spPr bwMode="auto">
          <a:xfrm>
            <a:off x="1905001" y="0"/>
            <a:ext cx="423227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125" name="Text Box 37"/>
          <p:cNvSpPr txBox="1">
            <a:spLocks noChangeArrowheads="1"/>
          </p:cNvSpPr>
          <p:nvPr/>
        </p:nvSpPr>
        <p:spPr bwMode="auto">
          <a:xfrm>
            <a:off x="4876800" y="222408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VNI-Helve" pitchFamily="2" charset="0"/>
              </a:rPr>
              <a:t>Chöùng minh</a:t>
            </a:r>
          </a:p>
        </p:txBody>
      </p:sp>
      <p:sp>
        <p:nvSpPr>
          <p:cNvPr id="217126" name="Text Box 38"/>
          <p:cNvSpPr txBox="1">
            <a:spLocks noChangeArrowheads="1"/>
          </p:cNvSpPr>
          <p:nvPr/>
        </p:nvSpPr>
        <p:spPr bwMode="auto">
          <a:xfrm>
            <a:off x="1828800" y="2819400"/>
            <a:ext cx="6019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Ta coù: ABCD laø bình haønh (gt) 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(1)</a:t>
            </a:r>
          </a:p>
        </p:txBody>
      </p:sp>
      <p:sp>
        <p:nvSpPr>
          <p:cNvPr id="217127" name="Text Box 39"/>
          <p:cNvSpPr txBox="1">
            <a:spLocks noChangeArrowheads="1"/>
          </p:cNvSpPr>
          <p:nvPr/>
        </p:nvSpPr>
        <p:spPr bwMode="auto">
          <a:xfrm>
            <a:off x="1828800" y="3321050"/>
            <a:ext cx="7010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Neân: OB = OD </a:t>
            </a: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(</a:t>
            </a:r>
            <a:r>
              <a:rPr lang="en-US" sz="2600" b="1" i="1"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tính chaát hình bình haønh</a:t>
            </a: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)</a:t>
            </a:r>
          </a:p>
        </p:txBody>
      </p:sp>
      <p:sp>
        <p:nvSpPr>
          <p:cNvPr id="217128" name="Text Box 40"/>
          <p:cNvSpPr txBox="1">
            <a:spLocks noChangeArrowheads="1"/>
          </p:cNvSpPr>
          <p:nvPr/>
        </p:nvSpPr>
        <p:spPr bwMode="auto">
          <a:xfrm>
            <a:off x="1828800" y="38100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Maø: AC </a:t>
            </a:r>
            <a:r>
              <a:rPr lang="en-US" sz="2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  <a:sym typeface="Symbol" panose="05050102010706020507" pitchFamily="18" charset="2"/>
              </a:rPr>
              <a:t></a:t>
            </a:r>
            <a:r>
              <a:rPr lang="en-US" sz="2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 BD (gt)</a:t>
            </a:r>
          </a:p>
        </p:txBody>
      </p:sp>
      <p:sp>
        <p:nvSpPr>
          <p:cNvPr id="217129" name="Text Box 41"/>
          <p:cNvSpPr txBox="1">
            <a:spLocks noChangeArrowheads="1"/>
          </p:cNvSpPr>
          <p:nvPr/>
        </p:nvSpPr>
        <p:spPr bwMode="auto">
          <a:xfrm>
            <a:off x="1828800" y="4343400"/>
            <a:ext cx="6629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Suy ra: AC laø ñöôøng trung tröïc cuûa BD</a:t>
            </a:r>
          </a:p>
        </p:txBody>
      </p:sp>
      <p:sp>
        <p:nvSpPr>
          <p:cNvPr id="217130" name="Text Box 42"/>
          <p:cNvSpPr txBox="1">
            <a:spLocks noChangeArrowheads="1"/>
          </p:cNvSpPr>
          <p:nvPr/>
        </p:nvSpPr>
        <p:spPr bwMode="auto">
          <a:xfrm>
            <a:off x="1828800" y="48006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Do ñoù: AB = AD 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(2)</a:t>
            </a:r>
          </a:p>
        </p:txBody>
      </p:sp>
      <p:sp>
        <p:nvSpPr>
          <p:cNvPr id="217131" name="Text Box 43"/>
          <p:cNvSpPr txBox="1">
            <a:spLocks noChangeArrowheads="1"/>
          </p:cNvSpPr>
          <p:nvPr/>
        </p:nvSpPr>
        <p:spPr bwMode="auto">
          <a:xfrm>
            <a:off x="1828800" y="5334000"/>
            <a:ext cx="861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Töø (1) vaø (2) </a:t>
            </a:r>
            <a:r>
              <a:rPr lang="en-US" sz="2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  <a:sym typeface="Symbol" panose="05050102010706020507" pitchFamily="18" charset="2"/>
              </a:rPr>
              <a:t>suy ra ABCD laø hình thoi.</a:t>
            </a:r>
            <a:endParaRPr lang="en-US" sz="2600" b="1">
              <a:effectLst>
                <a:outerShdw blurRad="38100" dist="38100" dir="2700000" algn="tl">
                  <a:srgbClr val="C0C0C0"/>
                </a:outerShdw>
              </a:effectLst>
              <a:latin typeface="VNI-Helve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416923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411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0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9" dur="2000"/>
                                        <p:tgtEl>
                                          <p:spTgt spid="2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1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nimBg="1"/>
      <p:bldP spid="217090" grpId="1" animBg="1"/>
      <p:bldP spid="217091" grpId="0" animBg="1"/>
      <p:bldP spid="217091" grpId="1" animBg="1"/>
      <p:bldP spid="217092" grpId="0" animBg="1"/>
      <p:bldP spid="217092" grpId="1" animBg="1"/>
      <p:bldP spid="217093" grpId="0" animBg="1"/>
      <p:bldP spid="217093" grpId="1" animBg="1"/>
      <p:bldP spid="217102" grpId="0"/>
      <p:bldP spid="217104" grpId="0" animBg="1"/>
      <p:bldP spid="217104" grpId="1" animBg="1"/>
      <p:bldP spid="217105" grpId="0" animBg="1"/>
      <p:bldP spid="217105" grpId="1" animBg="1"/>
      <p:bldP spid="217106" grpId="0" animBg="1"/>
      <p:bldP spid="217106" grpId="1" animBg="1"/>
      <p:bldP spid="217106" grpId="2" animBg="1"/>
      <p:bldP spid="217107" grpId="0" animBg="1"/>
      <p:bldP spid="217107" grpId="1" animBg="1"/>
      <p:bldP spid="217125" grpId="0"/>
      <p:bldP spid="217126" grpId="0"/>
      <p:bldP spid="217127" grpId="0"/>
      <p:bldP spid="217128" grpId="0"/>
      <p:bldP spid="217129" grpId="0"/>
      <p:bldP spid="217130" grpId="0"/>
      <p:bldP spid="217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1676400" y="101600"/>
            <a:ext cx="891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VNI-Helve" pitchFamily="2" charset="0"/>
              </a:rPr>
              <a:t>Tìm</a:t>
            </a:r>
            <a:r>
              <a:rPr lang="en-US" sz="2600" b="1" dirty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VNI-Helve" pitchFamily="2" charset="0"/>
              </a:rPr>
              <a:t>caùc</a:t>
            </a:r>
            <a:r>
              <a:rPr lang="en-US" sz="2600" b="1" dirty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VNI-Helve" pitchFamily="2" charset="0"/>
              </a:rPr>
              <a:t>hình</a:t>
            </a:r>
            <a:r>
              <a:rPr lang="en-US" sz="2600" b="1" dirty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VNI-Helve" pitchFamily="2" charset="0"/>
              </a:rPr>
              <a:t>thoi</a:t>
            </a:r>
            <a:r>
              <a:rPr lang="en-US" sz="2600" b="1" dirty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VNI-Helve" pitchFamily="2" charset="0"/>
              </a:rPr>
              <a:t>treân</a:t>
            </a:r>
            <a:r>
              <a:rPr lang="en-US" sz="2600" b="1" dirty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VNI-Helve" pitchFamily="2" charset="0"/>
              </a:rPr>
              <a:t>hình</a:t>
            </a:r>
            <a:r>
              <a:rPr lang="en-US" sz="2600" b="1" dirty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VNI-Helve" pitchFamily="2" charset="0"/>
              </a:rPr>
              <a:t>sau</a:t>
            </a:r>
            <a:r>
              <a:rPr lang="en-US" sz="2600" b="1" dirty="0">
                <a:solidFill>
                  <a:srgbClr val="0070C0"/>
                </a:solidFill>
                <a:latin typeface="VNI-Helve" pitchFamily="2" charset="0"/>
              </a:rPr>
              <a:t>?</a:t>
            </a:r>
          </a:p>
        </p:txBody>
      </p:sp>
      <p:pic>
        <p:nvPicPr>
          <p:cNvPr id="23965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04863"/>
            <a:ext cx="281940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55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67088"/>
            <a:ext cx="4267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56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795339"/>
            <a:ext cx="28956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59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804864"/>
            <a:ext cx="304800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60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368675"/>
            <a:ext cx="3962400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61" name="WordArt 45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9662" name="WordArt 46"/>
          <p:cNvSpPr>
            <a:spLocks noChangeArrowheads="1" noChangeShapeType="1" noTextEdit="1"/>
          </p:cNvSpPr>
          <p:nvPr/>
        </p:nvSpPr>
        <p:spPr bwMode="auto">
          <a:xfrm>
            <a:off x="4800600" y="928688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9665" name="WordArt 49"/>
          <p:cNvSpPr>
            <a:spLocks noChangeArrowheads="1" noChangeShapeType="1" noTextEdit="1"/>
          </p:cNvSpPr>
          <p:nvPr/>
        </p:nvSpPr>
        <p:spPr bwMode="auto">
          <a:xfrm>
            <a:off x="7696200" y="914400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39666" name="WordArt 50"/>
          <p:cNvSpPr>
            <a:spLocks noChangeArrowheads="1" noChangeShapeType="1" noTextEdit="1"/>
          </p:cNvSpPr>
          <p:nvPr/>
        </p:nvSpPr>
        <p:spPr bwMode="auto">
          <a:xfrm>
            <a:off x="2057400" y="3505200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39667" name="WordArt 51"/>
          <p:cNvSpPr>
            <a:spLocks noChangeArrowheads="1" noChangeShapeType="1" noTextEdit="1"/>
          </p:cNvSpPr>
          <p:nvPr/>
        </p:nvSpPr>
        <p:spPr bwMode="auto">
          <a:xfrm>
            <a:off x="6705600" y="3505200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6547703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03526" y="3281364"/>
            <a:ext cx="4937125" cy="682625"/>
            <a:chOff x="394" y="1491"/>
            <a:chExt cx="2103" cy="430"/>
          </a:xfrm>
        </p:grpSpPr>
        <p:sp>
          <p:nvSpPr>
            <p:cNvPr id="27655" name="AutoShape 4"/>
            <p:cNvSpPr>
              <a:spLocks noChangeArrowheads="1"/>
            </p:cNvSpPr>
            <p:nvPr/>
          </p:nvSpPr>
          <p:spPr bwMode="auto">
            <a:xfrm rot="-5400000">
              <a:off x="705" y="1180"/>
              <a:ext cx="430" cy="1051"/>
            </a:xfrm>
            <a:prstGeom prst="triangle">
              <a:avLst>
                <a:gd name="adj" fmla="val 50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3200"/>
            </a:p>
          </p:txBody>
        </p:sp>
        <p:sp>
          <p:nvSpPr>
            <p:cNvPr id="27656" name="AutoShape 5"/>
            <p:cNvSpPr>
              <a:spLocks noChangeArrowheads="1"/>
            </p:cNvSpPr>
            <p:nvPr/>
          </p:nvSpPr>
          <p:spPr bwMode="auto">
            <a:xfrm rot="5400000">
              <a:off x="1757" y="1180"/>
              <a:ext cx="430" cy="105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3200"/>
            </a:p>
          </p:txBody>
        </p:sp>
      </p:grpSp>
      <p:sp>
        <p:nvSpPr>
          <p:cNvPr id="333830" name="Text Box 6"/>
          <p:cNvSpPr txBox="1">
            <a:spLocks noChangeArrowheads="1"/>
          </p:cNvSpPr>
          <p:nvPr/>
        </p:nvSpPr>
        <p:spPr bwMode="auto">
          <a:xfrm rot="10746665" flipV="1">
            <a:off x="6565900" y="2287589"/>
            <a:ext cx="125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990033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 rot="10770618" flipV="1">
            <a:off x="2998788" y="2268539"/>
            <a:ext cx="125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990033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2095500" y="4043364"/>
            <a:ext cx="742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4000" b="1">
                <a:solidFill>
                  <a:srgbClr val="6600FF"/>
                </a:solidFill>
              </a:rPr>
              <a:t>KIM NAM CHAÂM VAØ LA BAØN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184" y="669956"/>
            <a:ext cx="7152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MỘT SỐ HÌNH ẢNH VỀ HÌNH THOI TRONG THỰC TẾ</a:t>
            </a:r>
          </a:p>
        </p:txBody>
      </p:sp>
    </p:spTree>
    <p:extLst>
      <p:ext uri="{BB962C8B-B14F-4D97-AF65-F5344CB8AC3E}">
        <p14:creationId xmlns:p14="http://schemas.microsoft.com/office/powerpoint/2010/main" val="9823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0" grpId="0"/>
      <p:bldP spid="333831" grpId="0"/>
      <p:bldP spid="3338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 descr="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20" y="907609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len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07" y="983110"/>
            <a:ext cx="4813355" cy="4813355"/>
          </a:xfrm>
        </p:spPr>
      </p:pic>
    </p:spTree>
    <p:extLst>
      <p:ext uri="{BB962C8B-B14F-4D97-AF65-F5344CB8AC3E}">
        <p14:creationId xmlns:p14="http://schemas.microsoft.com/office/powerpoint/2010/main" val="242979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trí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22304"/>
          <a:stretch/>
        </p:blipFill>
        <p:spPr>
          <a:xfrm>
            <a:off x="715224" y="2322213"/>
            <a:ext cx="4418091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2322212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734</Words>
  <Application>Microsoft Office PowerPoint</Application>
  <PresentationFormat>Widescreen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.VnArial Narrow</vt:lpstr>
      <vt:lpstr>.VnTime</vt:lpstr>
      <vt:lpstr>.VnTimeH</vt:lpstr>
      <vt:lpstr>Arial</vt:lpstr>
      <vt:lpstr>Arial Black</vt:lpstr>
      <vt:lpstr>Bernard MT Condensed</vt:lpstr>
      <vt:lpstr>Calibri</vt:lpstr>
      <vt:lpstr>Calibri Light</vt:lpstr>
      <vt:lpstr>Tahoma</vt:lpstr>
      <vt:lpstr>VNI-Helve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Áo len</vt:lpstr>
      <vt:lpstr>Họa tiết trang trí</vt:lpstr>
      <vt:lpstr>Kệ để đồ, GIÁ SÁCH,…</vt:lpstr>
      <vt:lpstr>LƯỚI THÉP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2020-11-18T16:16:15Z</dcterms:created>
  <dcterms:modified xsi:type="dcterms:W3CDTF">2020-11-18T16:33:19Z</dcterms:modified>
</cp:coreProperties>
</file>